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66" r:id="rId4"/>
    <p:sldId id="267" r:id="rId5"/>
    <p:sldId id="270" r:id="rId6"/>
    <p:sldId id="279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4" r:id="rId15"/>
    <p:sldId id="301" r:id="rId16"/>
    <p:sldId id="302" r:id="rId17"/>
    <p:sldId id="303" r:id="rId18"/>
    <p:sldId id="305" r:id="rId19"/>
    <p:sldId id="306" r:id="rId20"/>
    <p:sldId id="307" r:id="rId21"/>
    <p:sldId id="308" r:id="rId22"/>
    <p:sldId id="309" r:id="rId23"/>
    <p:sldId id="310" r:id="rId24"/>
    <p:sldId id="262" r:id="rId25"/>
    <p:sldId id="311" r:id="rId2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17C"/>
    <a:srgbClr val="C8C5BC"/>
    <a:srgbClr val="93634C"/>
    <a:srgbClr val="94634C"/>
    <a:srgbClr val="EA71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5633" autoAdjust="0"/>
  </p:normalViewPr>
  <p:slideViewPr>
    <p:cSldViewPr>
      <p:cViewPr>
        <p:scale>
          <a:sx n="75" d="100"/>
          <a:sy n="75" d="100"/>
        </p:scale>
        <p:origin x="-1656" y="-2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9AD508-62E3-4747-87BD-04D35DF6E4E0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63F296E-7BCA-4BC9-9F60-9033F7D1EA9C}">
      <dgm:prSet phldrT="[텍스트]"/>
      <dgm:spPr/>
      <dgm:t>
        <a:bodyPr/>
        <a:lstStyle/>
        <a:p>
          <a:pPr latinLnBrk="1"/>
          <a:r>
            <a:rPr lang="en-US" altLang="ko-KR" dirty="0" smtClean="0"/>
            <a:t>Zeroboard4</a:t>
          </a:r>
          <a:endParaRPr lang="ko-KR" altLang="en-US" dirty="0"/>
        </a:p>
      </dgm:t>
    </dgm:pt>
    <dgm:pt modelId="{3E749D60-F504-4267-9313-8E5389ECC5E1}" type="parTrans" cxnId="{B72F53BF-B37B-42C0-BE53-3ED08CD46BAB}">
      <dgm:prSet/>
      <dgm:spPr/>
      <dgm:t>
        <a:bodyPr/>
        <a:lstStyle/>
        <a:p>
          <a:pPr latinLnBrk="1"/>
          <a:endParaRPr lang="ko-KR" altLang="en-US"/>
        </a:p>
      </dgm:t>
    </dgm:pt>
    <dgm:pt modelId="{642577CE-16D7-4458-9F27-C4E837DB7B0C}" type="sibTrans" cxnId="{B72F53BF-B37B-42C0-BE53-3ED08CD46BAB}">
      <dgm:prSet/>
      <dgm:spPr/>
      <dgm:t>
        <a:bodyPr/>
        <a:lstStyle/>
        <a:p>
          <a:pPr latinLnBrk="1"/>
          <a:endParaRPr lang="ko-KR" altLang="en-US"/>
        </a:p>
      </dgm:t>
    </dgm:pt>
    <dgm:pt modelId="{6C06FE39-07A4-410D-B19F-F5F6C48CEE66}">
      <dgm:prSet phldrT="[텍스트]"/>
      <dgm:spPr/>
      <dgm:t>
        <a:bodyPr/>
        <a:lstStyle/>
        <a:p>
          <a:pPr latinLnBrk="1"/>
          <a:r>
            <a:rPr lang="en-US" altLang="ko-KR" dirty="0" smtClean="0"/>
            <a:t>2009</a:t>
          </a:r>
          <a:r>
            <a:rPr lang="ko-KR" altLang="en-US" dirty="0" smtClean="0"/>
            <a:t>년 </a:t>
          </a:r>
          <a:r>
            <a:rPr lang="en-US" altLang="ko-KR" dirty="0" smtClean="0"/>
            <a:t>9</a:t>
          </a:r>
          <a:r>
            <a:rPr lang="ko-KR" altLang="en-US" dirty="0" smtClean="0"/>
            <a:t>월 </a:t>
          </a:r>
          <a:r>
            <a:rPr lang="en-US" altLang="ko-KR" dirty="0" smtClean="0"/>
            <a:t>25</a:t>
          </a:r>
          <a:r>
            <a:rPr lang="ko-KR" altLang="en-US" dirty="0" smtClean="0"/>
            <a:t>일자로 배포 중지된 </a:t>
          </a:r>
          <a:r>
            <a:rPr lang="en-US" altLang="ko-KR" dirty="0" smtClean="0"/>
            <a:t>Zeroboard4 </a:t>
          </a:r>
          <a:r>
            <a:rPr lang="ko-KR" altLang="en-US" dirty="0" smtClean="0"/>
            <a:t>사용</a:t>
          </a:r>
          <a:endParaRPr lang="ko-KR" altLang="en-US" dirty="0"/>
        </a:p>
      </dgm:t>
    </dgm:pt>
    <dgm:pt modelId="{68741905-55EF-4AE5-B9F1-C84F63C99B29}" type="parTrans" cxnId="{1E03E2C2-377A-442F-8188-E571FBFD6B61}">
      <dgm:prSet/>
      <dgm:spPr/>
      <dgm:t>
        <a:bodyPr/>
        <a:lstStyle/>
        <a:p>
          <a:pPr latinLnBrk="1"/>
          <a:endParaRPr lang="ko-KR" altLang="en-US"/>
        </a:p>
      </dgm:t>
    </dgm:pt>
    <dgm:pt modelId="{6FA6351E-6B7A-47E2-A65B-9B43C5B56428}" type="sibTrans" cxnId="{1E03E2C2-377A-442F-8188-E571FBFD6B61}">
      <dgm:prSet/>
      <dgm:spPr/>
      <dgm:t>
        <a:bodyPr/>
        <a:lstStyle/>
        <a:p>
          <a:pPr latinLnBrk="1"/>
          <a:endParaRPr lang="ko-KR" altLang="en-US"/>
        </a:p>
      </dgm:t>
    </dgm:pt>
    <dgm:pt modelId="{E95F91FB-798F-4AEB-8F70-E748C9592466}">
      <dgm:prSet phldrT="[텍스트]"/>
      <dgm:spPr/>
      <dgm:t>
        <a:bodyPr/>
        <a:lstStyle/>
        <a:p>
          <a:pPr latinLnBrk="1"/>
          <a:r>
            <a:rPr lang="en-US" altLang="ko-KR" dirty="0" smtClean="0"/>
            <a:t>MD5</a:t>
          </a:r>
          <a:endParaRPr lang="ko-KR" altLang="en-US" dirty="0"/>
        </a:p>
      </dgm:t>
    </dgm:pt>
    <dgm:pt modelId="{A25536FB-D385-4D6A-89EA-4BB2600CBBAF}" type="parTrans" cxnId="{B5E56A77-CE5A-47F7-9172-05E0A7675F3D}">
      <dgm:prSet/>
      <dgm:spPr/>
      <dgm:t>
        <a:bodyPr/>
        <a:lstStyle/>
        <a:p>
          <a:pPr latinLnBrk="1"/>
          <a:endParaRPr lang="ko-KR" altLang="en-US"/>
        </a:p>
      </dgm:t>
    </dgm:pt>
    <dgm:pt modelId="{96AA5347-849C-4071-8505-7F43CB6CB035}" type="sibTrans" cxnId="{B5E56A77-CE5A-47F7-9172-05E0A7675F3D}">
      <dgm:prSet/>
      <dgm:spPr/>
      <dgm:t>
        <a:bodyPr/>
        <a:lstStyle/>
        <a:p>
          <a:pPr latinLnBrk="1"/>
          <a:endParaRPr lang="ko-KR" altLang="en-US"/>
        </a:p>
      </dgm:t>
    </dgm:pt>
    <dgm:pt modelId="{92F13B7F-869F-4E80-8369-BF8B7B211970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베이스의 패스워드를 </a:t>
          </a:r>
          <a:r>
            <a:rPr lang="en-US" altLang="ko-KR" dirty="0" smtClean="0"/>
            <a:t>MD5 </a:t>
          </a:r>
          <a:r>
            <a:rPr lang="ko-KR" altLang="en-US" dirty="0" smtClean="0"/>
            <a:t>형식으로 암호화</a:t>
          </a:r>
          <a:endParaRPr lang="ko-KR" altLang="en-US" dirty="0"/>
        </a:p>
      </dgm:t>
    </dgm:pt>
    <dgm:pt modelId="{BDB57A48-68C4-49AC-A249-3E04C6C5CE91}" type="parTrans" cxnId="{A2C12556-CFAA-43DB-90AA-B53230B37457}">
      <dgm:prSet/>
      <dgm:spPr/>
      <dgm:t>
        <a:bodyPr/>
        <a:lstStyle/>
        <a:p>
          <a:pPr latinLnBrk="1"/>
          <a:endParaRPr lang="ko-KR" altLang="en-US"/>
        </a:p>
      </dgm:t>
    </dgm:pt>
    <dgm:pt modelId="{96D450F5-22A1-4630-9F41-45269A029CCE}" type="sibTrans" cxnId="{A2C12556-CFAA-43DB-90AA-B53230B37457}">
      <dgm:prSet/>
      <dgm:spPr/>
      <dgm:t>
        <a:bodyPr/>
        <a:lstStyle/>
        <a:p>
          <a:pPr latinLnBrk="1"/>
          <a:endParaRPr lang="ko-KR" altLang="en-US"/>
        </a:p>
      </dgm:t>
    </dgm:pt>
    <dgm:pt modelId="{0F3390F2-7C93-43AC-A24D-771D1C202CDF}" type="pres">
      <dgm:prSet presAssocID="{BB9AD508-62E3-4747-87BD-04D35DF6E4E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122F7D-89CD-4184-B9CB-56DD210CEF1C}" type="pres">
      <dgm:prSet presAssocID="{663F296E-7BCA-4BC9-9F60-9033F7D1EA9C}" presName="composite" presStyleCnt="0"/>
      <dgm:spPr/>
    </dgm:pt>
    <dgm:pt modelId="{132509DC-FCE8-49B0-82BE-97DB48D0DD6D}" type="pres">
      <dgm:prSet presAssocID="{663F296E-7BCA-4BC9-9F60-9033F7D1EA9C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0DD0DEA-CE96-44B3-BA7E-9ECE35972567}" type="pres">
      <dgm:prSet presAssocID="{663F296E-7BCA-4BC9-9F60-9033F7D1EA9C}" presName="descendantText" presStyleLbl="alignAcc1" presStyleIdx="0" presStyleCnt="2" custLinFactNeighborY="-15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A8D17D3-81F9-4328-8165-47E918EF2094}" type="pres">
      <dgm:prSet presAssocID="{642577CE-16D7-4458-9F27-C4E837DB7B0C}" presName="sp" presStyleCnt="0"/>
      <dgm:spPr/>
    </dgm:pt>
    <dgm:pt modelId="{A8D792AF-AD1E-48FB-A722-AC613D57FA12}" type="pres">
      <dgm:prSet presAssocID="{E95F91FB-798F-4AEB-8F70-E748C9592466}" presName="composite" presStyleCnt="0"/>
      <dgm:spPr/>
    </dgm:pt>
    <dgm:pt modelId="{24EDE3D2-00E7-469D-8261-5772D685A7DC}" type="pres">
      <dgm:prSet presAssocID="{E95F91FB-798F-4AEB-8F70-E748C9592466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38B144-32DB-47FC-979A-031AD55FF8C1}" type="pres">
      <dgm:prSet presAssocID="{E95F91FB-798F-4AEB-8F70-E748C9592466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AAD3567-C4F9-452D-8CAA-B5879F3DF7F2}" type="presOf" srcId="{6C06FE39-07A4-410D-B19F-F5F6C48CEE66}" destId="{60DD0DEA-CE96-44B3-BA7E-9ECE35972567}" srcOrd="0" destOrd="0" presId="urn:microsoft.com/office/officeart/2005/8/layout/chevron2"/>
    <dgm:cxn modelId="{1E03E2C2-377A-442F-8188-E571FBFD6B61}" srcId="{663F296E-7BCA-4BC9-9F60-9033F7D1EA9C}" destId="{6C06FE39-07A4-410D-B19F-F5F6C48CEE66}" srcOrd="0" destOrd="0" parTransId="{68741905-55EF-4AE5-B9F1-C84F63C99B29}" sibTransId="{6FA6351E-6B7A-47E2-A65B-9B43C5B56428}"/>
    <dgm:cxn modelId="{1EEED200-D31E-47D2-8E6B-558C99974D20}" type="presOf" srcId="{92F13B7F-869F-4E80-8369-BF8B7B211970}" destId="{F238B144-32DB-47FC-979A-031AD55FF8C1}" srcOrd="0" destOrd="0" presId="urn:microsoft.com/office/officeart/2005/8/layout/chevron2"/>
    <dgm:cxn modelId="{B72F53BF-B37B-42C0-BE53-3ED08CD46BAB}" srcId="{BB9AD508-62E3-4747-87BD-04D35DF6E4E0}" destId="{663F296E-7BCA-4BC9-9F60-9033F7D1EA9C}" srcOrd="0" destOrd="0" parTransId="{3E749D60-F504-4267-9313-8E5389ECC5E1}" sibTransId="{642577CE-16D7-4458-9F27-C4E837DB7B0C}"/>
    <dgm:cxn modelId="{B5E56A77-CE5A-47F7-9172-05E0A7675F3D}" srcId="{BB9AD508-62E3-4747-87BD-04D35DF6E4E0}" destId="{E95F91FB-798F-4AEB-8F70-E748C9592466}" srcOrd="1" destOrd="0" parTransId="{A25536FB-D385-4D6A-89EA-4BB2600CBBAF}" sibTransId="{96AA5347-849C-4071-8505-7F43CB6CB035}"/>
    <dgm:cxn modelId="{A2C12556-CFAA-43DB-90AA-B53230B37457}" srcId="{E95F91FB-798F-4AEB-8F70-E748C9592466}" destId="{92F13B7F-869F-4E80-8369-BF8B7B211970}" srcOrd="0" destOrd="0" parTransId="{BDB57A48-68C4-49AC-A249-3E04C6C5CE91}" sibTransId="{96D450F5-22A1-4630-9F41-45269A029CCE}"/>
    <dgm:cxn modelId="{6D97AA74-BBD9-4F9A-A474-A419115AE8EE}" type="presOf" srcId="{663F296E-7BCA-4BC9-9F60-9033F7D1EA9C}" destId="{132509DC-FCE8-49B0-82BE-97DB48D0DD6D}" srcOrd="0" destOrd="0" presId="urn:microsoft.com/office/officeart/2005/8/layout/chevron2"/>
    <dgm:cxn modelId="{FC2DF263-2383-4D30-B5EE-4DF3D2FF58BC}" type="presOf" srcId="{E95F91FB-798F-4AEB-8F70-E748C9592466}" destId="{24EDE3D2-00E7-469D-8261-5772D685A7DC}" srcOrd="0" destOrd="0" presId="urn:microsoft.com/office/officeart/2005/8/layout/chevron2"/>
    <dgm:cxn modelId="{443F4968-F7C2-4848-896A-B81CF5165F5D}" type="presOf" srcId="{BB9AD508-62E3-4747-87BD-04D35DF6E4E0}" destId="{0F3390F2-7C93-43AC-A24D-771D1C202CDF}" srcOrd="0" destOrd="0" presId="urn:microsoft.com/office/officeart/2005/8/layout/chevron2"/>
    <dgm:cxn modelId="{E14ABC90-606A-459D-9F37-551730FA1183}" type="presParOf" srcId="{0F3390F2-7C93-43AC-A24D-771D1C202CDF}" destId="{01122F7D-89CD-4184-B9CB-56DD210CEF1C}" srcOrd="0" destOrd="0" presId="urn:microsoft.com/office/officeart/2005/8/layout/chevron2"/>
    <dgm:cxn modelId="{D43026BE-5539-4580-9FBE-8F771E76E1BA}" type="presParOf" srcId="{01122F7D-89CD-4184-B9CB-56DD210CEF1C}" destId="{132509DC-FCE8-49B0-82BE-97DB48D0DD6D}" srcOrd="0" destOrd="0" presId="urn:microsoft.com/office/officeart/2005/8/layout/chevron2"/>
    <dgm:cxn modelId="{0CFA0CDF-8B77-41C9-B52C-DE27BAAED37E}" type="presParOf" srcId="{01122F7D-89CD-4184-B9CB-56DD210CEF1C}" destId="{60DD0DEA-CE96-44B3-BA7E-9ECE35972567}" srcOrd="1" destOrd="0" presId="urn:microsoft.com/office/officeart/2005/8/layout/chevron2"/>
    <dgm:cxn modelId="{903E1012-0C9C-467C-B8AF-6574967CAB67}" type="presParOf" srcId="{0F3390F2-7C93-43AC-A24D-771D1C202CDF}" destId="{8A8D17D3-81F9-4328-8165-47E918EF2094}" srcOrd="1" destOrd="0" presId="urn:microsoft.com/office/officeart/2005/8/layout/chevron2"/>
    <dgm:cxn modelId="{87C9E10E-6B2B-465F-86A7-5B32346F4B2A}" type="presParOf" srcId="{0F3390F2-7C93-43AC-A24D-771D1C202CDF}" destId="{A8D792AF-AD1E-48FB-A722-AC613D57FA12}" srcOrd="2" destOrd="0" presId="urn:microsoft.com/office/officeart/2005/8/layout/chevron2"/>
    <dgm:cxn modelId="{DA656A2E-FF9F-4787-96E5-BD57F4DEB0E4}" type="presParOf" srcId="{A8D792AF-AD1E-48FB-A722-AC613D57FA12}" destId="{24EDE3D2-00E7-469D-8261-5772D685A7DC}" srcOrd="0" destOrd="0" presId="urn:microsoft.com/office/officeart/2005/8/layout/chevron2"/>
    <dgm:cxn modelId="{71255150-7114-4D46-A3F3-836F31B1F6FE}" type="presParOf" srcId="{A8D792AF-AD1E-48FB-A722-AC613D57FA12}" destId="{F238B144-32DB-47FC-979A-031AD55FF8C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2509DC-FCE8-49B0-82BE-97DB48D0DD6D}">
      <dsp:nvSpPr>
        <dsp:cNvPr id="0" name=""/>
        <dsp:cNvSpPr/>
      </dsp:nvSpPr>
      <dsp:spPr>
        <a:xfrm rot="5400000">
          <a:off x="-347204" y="349600"/>
          <a:ext cx="2314695" cy="16202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600" kern="1200" dirty="0" smtClean="0"/>
            <a:t>Zeroboard4</a:t>
          </a:r>
          <a:endParaRPr lang="ko-KR" altLang="en-US" sz="2600" kern="1200" dirty="0"/>
        </a:p>
      </dsp:txBody>
      <dsp:txXfrm rot="-5400000">
        <a:off x="1" y="812540"/>
        <a:ext cx="1620287" cy="694408"/>
      </dsp:txXfrm>
    </dsp:sp>
    <dsp:sp modelId="{60DD0DEA-CE96-44B3-BA7E-9ECE35972567}">
      <dsp:nvSpPr>
        <dsp:cNvPr id="0" name=""/>
        <dsp:cNvSpPr/>
      </dsp:nvSpPr>
      <dsp:spPr>
        <a:xfrm rot="5400000">
          <a:off x="4172667" y="-2552376"/>
          <a:ext cx="1504552" cy="66093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3200" kern="1200" dirty="0" smtClean="0"/>
            <a:t>2009</a:t>
          </a:r>
          <a:r>
            <a:rPr lang="ko-KR" altLang="en-US" sz="3200" kern="1200" dirty="0" smtClean="0"/>
            <a:t>년 </a:t>
          </a:r>
          <a:r>
            <a:rPr lang="en-US" altLang="ko-KR" sz="3200" kern="1200" dirty="0" smtClean="0"/>
            <a:t>9</a:t>
          </a:r>
          <a:r>
            <a:rPr lang="ko-KR" altLang="en-US" sz="3200" kern="1200" dirty="0" smtClean="0"/>
            <a:t>월 </a:t>
          </a:r>
          <a:r>
            <a:rPr lang="en-US" altLang="ko-KR" sz="3200" kern="1200" dirty="0" smtClean="0"/>
            <a:t>25</a:t>
          </a:r>
          <a:r>
            <a:rPr lang="ko-KR" altLang="en-US" sz="3200" kern="1200" dirty="0" smtClean="0"/>
            <a:t>일자로 배포 중지된 </a:t>
          </a:r>
          <a:r>
            <a:rPr lang="en-US" altLang="ko-KR" sz="3200" kern="1200" dirty="0" smtClean="0"/>
            <a:t>Zeroboard4 </a:t>
          </a:r>
          <a:r>
            <a:rPr lang="ko-KR" altLang="en-US" sz="3200" kern="1200" dirty="0" smtClean="0"/>
            <a:t>사용</a:t>
          </a:r>
          <a:endParaRPr lang="ko-KR" altLang="en-US" sz="3200" kern="1200" dirty="0"/>
        </a:p>
      </dsp:txBody>
      <dsp:txXfrm rot="-5400000">
        <a:off x="1620287" y="73450"/>
        <a:ext cx="6535866" cy="1357660"/>
      </dsp:txXfrm>
    </dsp:sp>
    <dsp:sp modelId="{24EDE3D2-00E7-469D-8261-5772D685A7DC}">
      <dsp:nvSpPr>
        <dsp:cNvPr id="0" name=""/>
        <dsp:cNvSpPr/>
      </dsp:nvSpPr>
      <dsp:spPr>
        <a:xfrm rot="5400000">
          <a:off x="-347204" y="2379192"/>
          <a:ext cx="2314695" cy="16202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600" kern="1200" dirty="0" smtClean="0"/>
            <a:t>MD5</a:t>
          </a:r>
          <a:endParaRPr lang="ko-KR" altLang="en-US" sz="2600" kern="1200" dirty="0"/>
        </a:p>
      </dsp:txBody>
      <dsp:txXfrm rot="-5400000">
        <a:off x="1" y="2842132"/>
        <a:ext cx="1620287" cy="694408"/>
      </dsp:txXfrm>
    </dsp:sp>
    <dsp:sp modelId="{F238B144-32DB-47FC-979A-031AD55FF8C1}">
      <dsp:nvSpPr>
        <dsp:cNvPr id="0" name=""/>
        <dsp:cNvSpPr/>
      </dsp:nvSpPr>
      <dsp:spPr>
        <a:xfrm rot="5400000">
          <a:off x="4172667" y="-520391"/>
          <a:ext cx="1504552" cy="66093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3200" kern="1200" dirty="0" smtClean="0"/>
            <a:t>데이터 베이스의 패스워드를 </a:t>
          </a:r>
          <a:r>
            <a:rPr lang="en-US" altLang="ko-KR" sz="3200" kern="1200" dirty="0" smtClean="0"/>
            <a:t>MD5 </a:t>
          </a:r>
          <a:r>
            <a:rPr lang="ko-KR" altLang="en-US" sz="3200" kern="1200" dirty="0" smtClean="0"/>
            <a:t>형식으로 암호화</a:t>
          </a:r>
          <a:endParaRPr lang="ko-KR" altLang="en-US" sz="3200" kern="1200" dirty="0"/>
        </a:p>
      </dsp:txBody>
      <dsp:txXfrm rot="-5400000">
        <a:off x="1620287" y="2105435"/>
        <a:ext cx="6535866" cy="1357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94DD24D7-FED1-4393-89B8-47BAEDB75ACE}" type="datetimeFigureOut">
              <a:rPr lang="zh-CN" altLang="en-US"/>
              <a:pPr>
                <a:defRPr/>
              </a:pPr>
              <a:t>2017/10/30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8D536CF-49BC-4D7F-A1BB-E7D09BD8B2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8534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009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009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009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00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009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009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D536CF-49BC-4D7F-A1BB-E7D09BD8B241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00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374C7E-346F-465A-87F3-822A0AA78BE3}" type="datetimeFigureOut">
              <a:rPr lang="zh-CN" altLang="en-US"/>
              <a:pPr>
                <a:defRPr/>
              </a:pPr>
              <a:t>2017/10/30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F74D7A-BA0C-4D44-A7B8-0B8FD0EAF1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F3F96D-DB75-4079-A7C6-A7C0679782B5}" type="datetimeFigureOut">
              <a:rPr lang="zh-CN" altLang="en-US"/>
              <a:pPr>
                <a:defRPr/>
              </a:pPr>
              <a:t>2017/10/30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C1E87C-14F1-48EB-91DB-2968F9CD8A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398A38-061C-47E0-ABC0-552101F133EB}" type="datetimeFigureOut">
              <a:rPr lang="zh-CN" altLang="en-US"/>
              <a:pPr>
                <a:defRPr/>
              </a:pPr>
              <a:t>2017/10/30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CA69A-571F-4516-97DA-CACC4A771DF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0826FE-52E4-4AFB-92D2-A2153D0294CD}" type="datetimeFigureOut">
              <a:rPr lang="zh-CN" altLang="en-US"/>
              <a:pPr>
                <a:defRPr/>
              </a:pPr>
              <a:t>2017/10/30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9204BA-6902-4115-9127-8A72B87579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A1FB3-965D-4B19-ABA7-AA90E5D90136}" type="datetimeFigureOut">
              <a:rPr lang="zh-CN" altLang="en-US"/>
              <a:pPr>
                <a:defRPr/>
              </a:pPr>
              <a:t>2017/10/30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F7F7E7-E804-4DB9-AB8C-AA7880F3F3C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AE5DF-6247-4005-B19E-4265B67A05BD}" type="datetimeFigureOut">
              <a:rPr lang="zh-CN" altLang="en-US"/>
              <a:pPr>
                <a:defRPr/>
              </a:pPr>
              <a:t>2017/10/30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2734C-74BF-4705-927F-A7AEFB9F68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4E7D2-45B7-4BB4-8301-1375C0739582}" type="datetimeFigureOut">
              <a:rPr lang="zh-CN" altLang="en-US"/>
              <a:pPr>
                <a:defRPr/>
              </a:pPr>
              <a:t>2017/10/30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453755-CC23-42DD-AAE8-9D95E56E3D6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ABFF38-8661-4B2F-8467-411C5CD8546B}" type="datetimeFigureOut">
              <a:rPr lang="zh-CN" altLang="en-US"/>
              <a:pPr>
                <a:defRPr/>
              </a:pPr>
              <a:t>2017/10/30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6187A1-0254-4792-A633-CDCDC163D3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EFF34-3ADF-422E-8BE9-07EAF17B613C}" type="datetimeFigureOut">
              <a:rPr lang="zh-CN" altLang="en-US"/>
              <a:pPr>
                <a:defRPr/>
              </a:pPr>
              <a:t>2017/10/30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67BB1-6BEE-4908-873F-819854644D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B7B1B3-AE52-487A-918F-069CC9A54D81}" type="datetimeFigureOut">
              <a:rPr lang="zh-CN" altLang="en-US"/>
              <a:pPr>
                <a:defRPr/>
              </a:pPr>
              <a:t>2017/10/30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E72628-3198-4043-82DD-768972B564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1C1895-1581-40C7-8520-B39B969E3FC8}" type="datetimeFigureOut">
              <a:rPr lang="zh-CN" altLang="en-US"/>
              <a:pPr>
                <a:defRPr/>
              </a:pPr>
              <a:t>2017/10/30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8EB7D-4137-4CE4-89FA-E8BF5C17097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65B35-1F7E-424C-B409-88B7E54C263A}" type="datetimeFigureOut">
              <a:rPr lang="zh-CN" altLang="en-US"/>
              <a:pPr>
                <a:defRPr/>
              </a:pPr>
              <a:t>2017/10/30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B2802E3-F9E6-4CCC-94AA-AC775DC090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0"/>
          <p:cNvSpPr>
            <a:spLocks noGrp="1" noChangeArrowheads="1"/>
          </p:cNvSpPr>
          <p:nvPr>
            <p:ph type="ctrTitle"/>
          </p:nvPr>
        </p:nvSpPr>
        <p:spPr>
          <a:xfrm>
            <a:off x="179388" y="5013325"/>
            <a:ext cx="7344940" cy="647700"/>
          </a:xfrm>
        </p:spPr>
        <p:txBody>
          <a:bodyPr/>
          <a:lstStyle/>
          <a:p>
            <a:pPr algn="l"/>
            <a:r>
              <a:rPr lang="ko-KR" altLang="en-US" sz="3600" b="1" smtClean="0">
                <a:solidFill>
                  <a:schemeClr val="bg1"/>
                </a:solidFill>
                <a:ea typeface="굴림" pitchFamily="50" charset="-127"/>
              </a:rPr>
              <a:t>뽐뿌</a:t>
            </a:r>
            <a:r>
              <a:rPr lang="ko-KR" altLang="en-US" sz="3600" b="1" dirty="0" smtClean="0">
                <a:solidFill>
                  <a:schemeClr val="bg1"/>
                </a:solidFill>
                <a:ea typeface="굴림" pitchFamily="50" charset="-127"/>
              </a:rPr>
              <a:t> 웹사이트 보안사고 사례조사</a:t>
            </a:r>
            <a:endParaRPr lang="es-ES" altLang="ko-KR" sz="3600" b="1" dirty="0">
              <a:solidFill>
                <a:schemeClr val="bg1"/>
              </a:solidFill>
              <a:ea typeface="굴림" pitchFamily="50" charset="-127"/>
            </a:endParaRPr>
          </a:p>
        </p:txBody>
      </p:sp>
      <p:sp>
        <p:nvSpPr>
          <p:cNvPr id="5" name="Rectangle 167"/>
          <p:cNvSpPr>
            <a:spLocks noChangeArrowheads="1"/>
          </p:cNvSpPr>
          <p:nvPr/>
        </p:nvSpPr>
        <p:spPr bwMode="auto">
          <a:xfrm>
            <a:off x="4500563" y="5804966"/>
            <a:ext cx="4537075" cy="936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/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컴퓨터공학과</a:t>
            </a:r>
            <a:endParaRPr lang="en-US" altLang="ko-KR" sz="18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r"/>
            <a:r>
              <a:rPr lang="en-US" altLang="ko-KR" sz="1800" b="1" dirty="0" smtClean="0">
                <a:solidFill>
                  <a:schemeClr val="bg1"/>
                </a:solidFill>
                <a:latin typeface="+mj-ea"/>
                <a:ea typeface="+mj-ea"/>
              </a:rPr>
              <a:t>2012154036</a:t>
            </a:r>
          </a:p>
          <a:p>
            <a:pPr algn="r"/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이인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endParaRPr lang="es-ES" altLang="ko-KR" sz="1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500063"/>
            <a:ext cx="7429500" cy="1587"/>
          </a:xfrm>
          <a:prstGeom prst="line">
            <a:avLst/>
          </a:prstGeom>
          <a:ln w="15875">
            <a:solidFill>
              <a:srgbClr val="0041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7143750" y="-92075"/>
            <a:ext cx="2357438" cy="1449388"/>
            <a:chOff x="7143750" y="-92075"/>
            <a:chExt cx="2357438" cy="1449388"/>
          </a:xfrm>
        </p:grpSpPr>
        <p:pic>
          <p:nvPicPr>
            <p:cNvPr id="6148" name="图片 25" descr="1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43750" y="-92075"/>
              <a:ext cx="2357438" cy="1449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380312" y="209262"/>
              <a:ext cx="1714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해 킹</a:t>
              </a:r>
              <a:endParaRPr lang="ko-KR" altLang="en-US" sz="28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539552" y="1124744"/>
            <a:ext cx="5760640" cy="700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altLang="ko-KR" sz="3000" dirty="0" smtClean="0">
                <a:solidFill>
                  <a:schemeClr val="tx1"/>
                </a:solidFill>
              </a:rPr>
              <a:t>SQL Injection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807815"/>
            <a:ext cx="8702891" cy="43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030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500063"/>
            <a:ext cx="7429500" cy="1587"/>
          </a:xfrm>
          <a:prstGeom prst="line">
            <a:avLst/>
          </a:prstGeom>
          <a:ln w="15875">
            <a:solidFill>
              <a:srgbClr val="0041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7143750" y="-92075"/>
            <a:ext cx="2357438" cy="1449388"/>
            <a:chOff x="7143750" y="-92075"/>
            <a:chExt cx="2357438" cy="1449388"/>
          </a:xfrm>
        </p:grpSpPr>
        <p:pic>
          <p:nvPicPr>
            <p:cNvPr id="6148" name="图片 25" descr="1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43750" y="-92075"/>
              <a:ext cx="2357438" cy="1449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380312" y="209262"/>
              <a:ext cx="1714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해 킹</a:t>
              </a:r>
              <a:endParaRPr lang="ko-KR" altLang="en-US" sz="28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539552" y="1124744"/>
            <a:ext cx="5760640" cy="700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altLang="ko-KR" sz="3000" dirty="0" smtClean="0">
                <a:solidFill>
                  <a:schemeClr val="tx1"/>
                </a:solidFill>
              </a:rPr>
              <a:t>SQL Injection </a:t>
            </a:r>
            <a:r>
              <a:rPr lang="ko-KR" altLang="en-US" sz="3000" dirty="0" smtClean="0">
                <a:solidFill>
                  <a:schemeClr val="tx1"/>
                </a:solidFill>
              </a:rPr>
              <a:t>원리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95021"/>
            <a:ext cx="6336704" cy="300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085184"/>
            <a:ext cx="40195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210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500063"/>
            <a:ext cx="7429500" cy="1587"/>
          </a:xfrm>
          <a:prstGeom prst="line">
            <a:avLst/>
          </a:prstGeom>
          <a:ln w="15875">
            <a:solidFill>
              <a:srgbClr val="0041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7143750" y="-92075"/>
            <a:ext cx="2357438" cy="1449388"/>
            <a:chOff x="7143750" y="-92075"/>
            <a:chExt cx="2357438" cy="1449388"/>
          </a:xfrm>
        </p:grpSpPr>
        <p:pic>
          <p:nvPicPr>
            <p:cNvPr id="6148" name="图片 25" descr="1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43750" y="-92075"/>
              <a:ext cx="2357438" cy="1449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380312" y="209262"/>
              <a:ext cx="1714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해 킹</a:t>
              </a:r>
              <a:endParaRPr lang="ko-KR" altLang="en-US" sz="28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539552" y="1124744"/>
            <a:ext cx="5760640" cy="700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altLang="ko-KR" sz="3000" dirty="0" smtClean="0">
                <a:solidFill>
                  <a:schemeClr val="tx1"/>
                </a:solidFill>
              </a:rPr>
              <a:t>Zeroboard4</a:t>
            </a:r>
            <a:r>
              <a:rPr lang="ko-KR" altLang="en-US" sz="3000" dirty="0" smtClean="0">
                <a:solidFill>
                  <a:schemeClr val="tx1"/>
                </a:solidFill>
              </a:rPr>
              <a:t>의 </a:t>
            </a:r>
            <a:r>
              <a:rPr lang="en-US" altLang="ko-KR" sz="3000" dirty="0" smtClean="0">
                <a:solidFill>
                  <a:schemeClr val="tx1"/>
                </a:solidFill>
              </a:rPr>
              <a:t>SQL Injection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8568111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99792" y="5517232"/>
            <a:ext cx="2884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▲ </a:t>
            </a:r>
            <a:r>
              <a:rPr lang="ko-KR" altLang="en-US" b="1" dirty="0" smtClean="0"/>
              <a:t>  </a:t>
            </a:r>
            <a:r>
              <a:rPr lang="en-US" altLang="ko-KR" b="1" dirty="0" smtClean="0"/>
              <a:t>2007</a:t>
            </a:r>
            <a:r>
              <a:rPr lang="ko-KR" altLang="en-US" b="1" dirty="0" smtClean="0"/>
              <a:t>년 </a:t>
            </a:r>
            <a:r>
              <a:rPr lang="en-US" altLang="ko-KR" b="1" dirty="0" smtClean="0"/>
              <a:t>12</a:t>
            </a:r>
            <a:r>
              <a:rPr lang="ko-KR" altLang="en-US" b="1" dirty="0" smtClean="0"/>
              <a:t>월 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004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500063"/>
            <a:ext cx="7429500" cy="1587"/>
          </a:xfrm>
          <a:prstGeom prst="line">
            <a:avLst/>
          </a:prstGeom>
          <a:ln w="15875">
            <a:solidFill>
              <a:srgbClr val="0041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7143750" y="-92075"/>
            <a:ext cx="2357438" cy="1449388"/>
            <a:chOff x="7143750" y="-92075"/>
            <a:chExt cx="2357438" cy="1449388"/>
          </a:xfrm>
        </p:grpSpPr>
        <p:pic>
          <p:nvPicPr>
            <p:cNvPr id="6148" name="图片 25" descr="1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43750" y="-92075"/>
              <a:ext cx="2357438" cy="1449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380312" y="209262"/>
              <a:ext cx="1714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해 킹</a:t>
              </a:r>
              <a:endParaRPr lang="ko-KR" altLang="en-US" sz="28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539552" y="1124744"/>
            <a:ext cx="5760640" cy="700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altLang="ko-KR" sz="3000" dirty="0" smtClean="0">
                <a:solidFill>
                  <a:schemeClr val="tx1"/>
                </a:solidFill>
              </a:rPr>
              <a:t>MD5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99792" y="5445224"/>
            <a:ext cx="2884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▲ </a:t>
            </a:r>
            <a:r>
              <a:rPr lang="ko-KR" altLang="en-US" b="1" dirty="0" smtClean="0"/>
              <a:t>  </a:t>
            </a:r>
            <a:r>
              <a:rPr lang="en-US" altLang="ko-KR" b="1" dirty="0" smtClean="0"/>
              <a:t>2015</a:t>
            </a:r>
            <a:r>
              <a:rPr lang="ko-KR" altLang="en-US" b="1" dirty="0" smtClean="0"/>
              <a:t>년 </a:t>
            </a:r>
            <a:r>
              <a:rPr lang="en-US" altLang="ko-KR" b="1" dirty="0" smtClean="0"/>
              <a:t>1</a:t>
            </a:r>
            <a:r>
              <a:rPr lang="ko-KR" altLang="en-US" b="1" dirty="0" smtClean="0"/>
              <a:t>월 글</a:t>
            </a:r>
            <a:endParaRPr lang="ko-KR" alt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916832"/>
            <a:ext cx="8784977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719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500063"/>
            <a:ext cx="7429500" cy="1587"/>
          </a:xfrm>
          <a:prstGeom prst="line">
            <a:avLst/>
          </a:prstGeom>
          <a:ln w="15875">
            <a:solidFill>
              <a:srgbClr val="0041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7143750" y="-92075"/>
            <a:ext cx="2357438" cy="1449388"/>
            <a:chOff x="7143750" y="-92075"/>
            <a:chExt cx="2357438" cy="1449388"/>
          </a:xfrm>
        </p:grpSpPr>
        <p:pic>
          <p:nvPicPr>
            <p:cNvPr id="6148" name="图片 25" descr="1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43750" y="-92075"/>
              <a:ext cx="2357438" cy="1449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380312" y="209262"/>
              <a:ext cx="1714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해 킹</a:t>
              </a:r>
              <a:endParaRPr lang="ko-KR" altLang="en-US" sz="28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539552" y="1124744"/>
            <a:ext cx="5760640" cy="700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altLang="ko-KR" sz="3000" dirty="0" smtClean="0">
                <a:solidFill>
                  <a:schemeClr val="tx1"/>
                </a:solidFill>
              </a:rPr>
              <a:t>MD5</a:t>
            </a:r>
            <a:r>
              <a:rPr lang="ko-KR" altLang="en-US" sz="3000" dirty="0" smtClean="0">
                <a:solidFill>
                  <a:schemeClr val="tx1"/>
                </a:solidFill>
              </a:rPr>
              <a:t>의 취약성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13" name="모서리가 접힌 도형 12"/>
          <p:cNvSpPr/>
          <p:nvPr/>
        </p:nvSpPr>
        <p:spPr>
          <a:xfrm>
            <a:off x="611560" y="2348880"/>
            <a:ext cx="7848872" cy="3600400"/>
          </a:xfrm>
          <a:prstGeom prst="foldedCorne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500" b="1" dirty="0" smtClean="0"/>
          </a:p>
          <a:p>
            <a:endParaRPr lang="en-US" altLang="ko-KR" sz="2000" b="1" dirty="0" smtClean="0">
              <a:solidFill>
                <a:srgbClr val="002060"/>
              </a:solidFill>
            </a:endParaRPr>
          </a:p>
          <a:p>
            <a:r>
              <a:rPr lang="ko-KR" altLang="en-US" sz="2600" b="1" dirty="0" smtClean="0">
                <a:solidFill>
                  <a:srgbClr val="002060"/>
                </a:solidFill>
              </a:rPr>
              <a:t>☞ </a:t>
            </a:r>
            <a:r>
              <a:rPr lang="en-US" altLang="ko-KR" sz="2600" b="1" dirty="0" smtClean="0">
                <a:solidFill>
                  <a:srgbClr val="002060"/>
                </a:solidFill>
              </a:rPr>
              <a:t>Dictionary Attack</a:t>
            </a:r>
            <a:r>
              <a:rPr lang="ko-KR" altLang="en-US" sz="2600" b="1" dirty="0" smtClean="0">
                <a:solidFill>
                  <a:srgbClr val="002060"/>
                </a:solidFill>
              </a:rPr>
              <a:t>에서 </a:t>
            </a:r>
            <a:r>
              <a:rPr lang="en-US" altLang="ko-KR" sz="2600" b="1" dirty="0" smtClean="0">
                <a:solidFill>
                  <a:srgbClr val="002060"/>
                </a:solidFill>
              </a:rPr>
              <a:t>Dictionary</a:t>
            </a:r>
            <a:r>
              <a:rPr lang="ko-KR" altLang="en-US" sz="2600" b="1" dirty="0" smtClean="0">
                <a:solidFill>
                  <a:srgbClr val="002060"/>
                </a:solidFill>
              </a:rPr>
              <a:t>를 해시 값 검색에</a:t>
            </a:r>
            <a:endParaRPr lang="en-US" altLang="ko-KR" sz="2600" b="1" dirty="0" smtClean="0">
              <a:solidFill>
                <a:srgbClr val="002060"/>
              </a:solidFill>
            </a:endParaRPr>
          </a:p>
          <a:p>
            <a:r>
              <a:rPr lang="en-US" altLang="ko-KR" sz="2600" b="1" dirty="0">
                <a:solidFill>
                  <a:srgbClr val="002060"/>
                </a:solidFill>
              </a:rPr>
              <a:t> </a:t>
            </a:r>
            <a:r>
              <a:rPr lang="en-US" altLang="ko-KR" sz="2600" b="1" dirty="0" smtClean="0">
                <a:solidFill>
                  <a:srgbClr val="002060"/>
                </a:solidFill>
              </a:rPr>
              <a:t>    </a:t>
            </a:r>
            <a:r>
              <a:rPr lang="ko-KR" altLang="en-US" sz="2600" b="1" dirty="0" smtClean="0">
                <a:solidFill>
                  <a:srgbClr val="002060"/>
                </a:solidFill>
              </a:rPr>
              <a:t>최적화 시킨 것을 </a:t>
            </a:r>
            <a:r>
              <a:rPr lang="en-US" altLang="ko-KR" sz="2600" b="1" dirty="0" smtClean="0">
                <a:solidFill>
                  <a:srgbClr val="002060"/>
                </a:solidFill>
              </a:rPr>
              <a:t>Rainbow Table</a:t>
            </a:r>
            <a:r>
              <a:rPr lang="ko-KR" altLang="en-US" sz="2600" b="1" dirty="0" smtClean="0">
                <a:solidFill>
                  <a:srgbClr val="002060"/>
                </a:solidFill>
              </a:rPr>
              <a:t>이라고 한다</a:t>
            </a:r>
            <a:r>
              <a:rPr lang="en-US" altLang="ko-KR" sz="2600" b="1" dirty="0" smtClean="0">
                <a:solidFill>
                  <a:srgbClr val="002060"/>
                </a:solidFill>
              </a:rPr>
              <a:t>.</a:t>
            </a:r>
          </a:p>
          <a:p>
            <a:endParaRPr lang="en-US" altLang="ko-KR" sz="2600" b="1" dirty="0">
              <a:solidFill>
                <a:srgbClr val="002060"/>
              </a:solidFill>
            </a:endParaRPr>
          </a:p>
          <a:p>
            <a:r>
              <a:rPr lang="ko-KR" altLang="en-US" sz="2600" b="1" dirty="0" smtClean="0">
                <a:solidFill>
                  <a:srgbClr val="002060"/>
                </a:solidFill>
              </a:rPr>
              <a:t>☞ 이미 계산된 값을 이용하므로 알고리즘의 </a:t>
            </a:r>
            <a:endParaRPr lang="en-US" altLang="ko-KR" sz="2600" b="1" dirty="0" smtClean="0">
              <a:solidFill>
                <a:srgbClr val="002060"/>
              </a:solidFill>
            </a:endParaRPr>
          </a:p>
          <a:p>
            <a:r>
              <a:rPr lang="en-US" altLang="ko-KR" sz="2600" b="1" dirty="0">
                <a:solidFill>
                  <a:srgbClr val="002060"/>
                </a:solidFill>
              </a:rPr>
              <a:t> </a:t>
            </a:r>
            <a:r>
              <a:rPr lang="en-US" altLang="ko-KR" sz="2600" b="1" dirty="0" smtClean="0">
                <a:solidFill>
                  <a:srgbClr val="002060"/>
                </a:solidFill>
              </a:rPr>
              <a:t>    </a:t>
            </a:r>
            <a:r>
              <a:rPr lang="ko-KR" altLang="en-US" sz="2600" b="1" dirty="0" smtClean="0">
                <a:solidFill>
                  <a:srgbClr val="002060"/>
                </a:solidFill>
              </a:rPr>
              <a:t>복잡도도 큰 상관이 없고</a:t>
            </a:r>
            <a:r>
              <a:rPr lang="en-US" altLang="ko-KR" sz="2600" b="1" dirty="0" smtClean="0">
                <a:solidFill>
                  <a:srgbClr val="002060"/>
                </a:solidFill>
              </a:rPr>
              <a:t>, md5</a:t>
            </a:r>
            <a:r>
              <a:rPr lang="ko-KR" altLang="en-US" sz="2600" b="1" dirty="0" smtClean="0">
                <a:solidFill>
                  <a:srgbClr val="002060"/>
                </a:solidFill>
              </a:rPr>
              <a:t>의 경우 </a:t>
            </a:r>
            <a:endParaRPr lang="en-US" altLang="ko-KR" sz="2600" b="1" dirty="0" smtClean="0">
              <a:solidFill>
                <a:srgbClr val="002060"/>
              </a:solidFill>
            </a:endParaRPr>
          </a:p>
          <a:p>
            <a:r>
              <a:rPr lang="en-US" altLang="ko-KR" sz="2600" b="1" dirty="0">
                <a:solidFill>
                  <a:srgbClr val="002060"/>
                </a:solidFill>
              </a:rPr>
              <a:t> </a:t>
            </a:r>
            <a:r>
              <a:rPr lang="en-US" altLang="ko-KR" sz="2600" b="1" dirty="0" smtClean="0">
                <a:solidFill>
                  <a:srgbClr val="002060"/>
                </a:solidFill>
              </a:rPr>
              <a:t>    rainbow table</a:t>
            </a:r>
            <a:r>
              <a:rPr lang="ko-KR" altLang="en-US" sz="2600" b="1" dirty="0" smtClean="0">
                <a:solidFill>
                  <a:srgbClr val="002060"/>
                </a:solidFill>
              </a:rPr>
              <a:t>을 이용하면 </a:t>
            </a:r>
            <a:r>
              <a:rPr lang="en-US" altLang="ko-KR" sz="2600" b="1" dirty="0" smtClean="0">
                <a:solidFill>
                  <a:srgbClr val="002060"/>
                </a:solidFill>
              </a:rPr>
              <a:t>90% </a:t>
            </a:r>
            <a:r>
              <a:rPr lang="ko-KR" altLang="en-US" sz="2600" b="1" dirty="0" smtClean="0">
                <a:solidFill>
                  <a:srgbClr val="002060"/>
                </a:solidFill>
              </a:rPr>
              <a:t>정도의 사용자 </a:t>
            </a:r>
            <a:endParaRPr lang="en-US" altLang="ko-KR" sz="2600" b="1" dirty="0" smtClean="0">
              <a:solidFill>
                <a:srgbClr val="002060"/>
              </a:solidFill>
            </a:endParaRPr>
          </a:p>
          <a:p>
            <a:r>
              <a:rPr lang="en-US" altLang="ko-KR" sz="2600" b="1" dirty="0">
                <a:solidFill>
                  <a:srgbClr val="002060"/>
                </a:solidFill>
              </a:rPr>
              <a:t> </a:t>
            </a:r>
            <a:r>
              <a:rPr lang="en-US" altLang="ko-KR" sz="2600" b="1" dirty="0" smtClean="0">
                <a:solidFill>
                  <a:srgbClr val="002060"/>
                </a:solidFill>
              </a:rPr>
              <a:t>    </a:t>
            </a:r>
            <a:r>
              <a:rPr lang="ko-KR" altLang="en-US" sz="2600" b="1" dirty="0" smtClean="0">
                <a:solidFill>
                  <a:srgbClr val="002060"/>
                </a:solidFill>
              </a:rPr>
              <a:t>패스워드가 </a:t>
            </a:r>
            <a:r>
              <a:rPr lang="ko-KR" altLang="en-US" sz="2600" b="1" dirty="0" err="1" smtClean="0">
                <a:solidFill>
                  <a:srgbClr val="002060"/>
                </a:solidFill>
              </a:rPr>
              <a:t>크랙</a:t>
            </a:r>
            <a:r>
              <a:rPr lang="ko-KR" altLang="en-US" sz="2600" b="1" dirty="0" smtClean="0">
                <a:solidFill>
                  <a:srgbClr val="002060"/>
                </a:solidFill>
              </a:rPr>
              <a:t> 된다고 한다</a:t>
            </a:r>
            <a:r>
              <a:rPr lang="en-US" altLang="ko-KR" sz="2600" b="1" dirty="0" smtClean="0">
                <a:solidFill>
                  <a:srgbClr val="002060"/>
                </a:solidFill>
              </a:rPr>
              <a:t>.</a:t>
            </a:r>
            <a:endParaRPr lang="ko-KR" altLang="en-US" sz="2600" dirty="0">
              <a:solidFill>
                <a:srgbClr val="002060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39552" y="1916832"/>
            <a:ext cx="3175198" cy="7200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Rainbow Table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1935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500063"/>
            <a:ext cx="7429500" cy="1587"/>
          </a:xfrm>
          <a:prstGeom prst="line">
            <a:avLst/>
          </a:prstGeom>
          <a:ln w="15875">
            <a:solidFill>
              <a:srgbClr val="0041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7143750" y="-92075"/>
            <a:ext cx="2357438" cy="1449388"/>
            <a:chOff x="7143750" y="-92075"/>
            <a:chExt cx="2357438" cy="1449388"/>
          </a:xfrm>
        </p:grpSpPr>
        <p:pic>
          <p:nvPicPr>
            <p:cNvPr id="6148" name="图片 25" descr="1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43750" y="-92075"/>
              <a:ext cx="2357438" cy="1449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380312" y="209262"/>
              <a:ext cx="1714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해 킹</a:t>
              </a:r>
              <a:endParaRPr lang="ko-KR" altLang="en-US" sz="28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539552" y="1124744"/>
            <a:ext cx="5760640" cy="700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altLang="ko-KR" sz="3000" dirty="0" smtClean="0">
                <a:solidFill>
                  <a:schemeClr val="tx1"/>
                </a:solidFill>
              </a:rPr>
              <a:t>MD5 Test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pic>
        <p:nvPicPr>
          <p:cNvPr id="11267" name="Picture 3" descr="C:\Users\lih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772816"/>
            <a:ext cx="8100928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2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500063"/>
            <a:ext cx="7429500" cy="1587"/>
          </a:xfrm>
          <a:prstGeom prst="line">
            <a:avLst/>
          </a:prstGeom>
          <a:ln w="15875">
            <a:solidFill>
              <a:srgbClr val="0041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7143750" y="-92075"/>
            <a:ext cx="2357438" cy="1449388"/>
            <a:chOff x="7143750" y="-92075"/>
            <a:chExt cx="2357438" cy="1449388"/>
          </a:xfrm>
        </p:grpSpPr>
        <p:pic>
          <p:nvPicPr>
            <p:cNvPr id="6148" name="图片 25" descr="1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43750" y="-92075"/>
              <a:ext cx="2357438" cy="1449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380312" y="209262"/>
              <a:ext cx="1714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해 킹</a:t>
              </a:r>
              <a:endParaRPr lang="ko-KR" altLang="en-US" sz="28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539552" y="1124744"/>
            <a:ext cx="5760640" cy="700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n-US" altLang="ko-KR" sz="3000" dirty="0" smtClean="0">
                <a:solidFill>
                  <a:schemeClr val="tx1"/>
                </a:solidFill>
              </a:rPr>
              <a:t>MD5 Test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pic>
        <p:nvPicPr>
          <p:cNvPr id="12290" name="Picture 2" descr="C:\Users\lih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1772816"/>
            <a:ext cx="6604198" cy="34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64" y="5103068"/>
            <a:ext cx="48768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02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500063"/>
            <a:ext cx="7429500" cy="1587"/>
          </a:xfrm>
          <a:prstGeom prst="line">
            <a:avLst/>
          </a:prstGeom>
          <a:ln w="15875">
            <a:solidFill>
              <a:srgbClr val="0041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7143750" y="-92075"/>
            <a:ext cx="2357438" cy="1449388"/>
            <a:chOff x="7143750" y="-92075"/>
            <a:chExt cx="2357438" cy="1449388"/>
          </a:xfrm>
        </p:grpSpPr>
        <p:pic>
          <p:nvPicPr>
            <p:cNvPr id="6148" name="图片 25" descr="1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43750" y="-92075"/>
              <a:ext cx="2357438" cy="1449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380312" y="209262"/>
              <a:ext cx="1714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보 안</a:t>
              </a:r>
              <a:endParaRPr lang="ko-KR" altLang="en-US" sz="28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467544" y="692696"/>
            <a:ext cx="5760640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ko-KR" altLang="en-US" sz="3000" dirty="0" smtClean="0">
                <a:solidFill>
                  <a:schemeClr val="tx1"/>
                </a:solidFill>
              </a:rPr>
              <a:t>정부 관련 기관이 제안하는 </a:t>
            </a:r>
            <a:endParaRPr lang="en-US" altLang="ko-KR" sz="3000" dirty="0">
              <a:solidFill>
                <a:schemeClr val="tx1"/>
              </a:solidFill>
            </a:endParaRPr>
          </a:p>
          <a:p>
            <a:pPr algn="l"/>
            <a:r>
              <a:rPr lang="en-US" altLang="ko-KR" sz="3000" dirty="0" smtClean="0">
                <a:solidFill>
                  <a:schemeClr val="tx1"/>
                </a:solidFill>
              </a:rPr>
              <a:t>      SQL </a:t>
            </a:r>
            <a:r>
              <a:rPr lang="ko-KR" altLang="en-US" sz="3000" dirty="0" err="1" smtClean="0">
                <a:solidFill>
                  <a:schemeClr val="tx1"/>
                </a:solidFill>
              </a:rPr>
              <a:t>인젝션</a:t>
            </a:r>
            <a:r>
              <a:rPr lang="ko-KR" altLang="en-US" sz="3000" dirty="0" smtClean="0">
                <a:solidFill>
                  <a:schemeClr val="tx1"/>
                </a:solidFill>
              </a:rPr>
              <a:t> 대응 방법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3" name="오각형 2"/>
          <p:cNvSpPr/>
          <p:nvPr/>
        </p:nvSpPr>
        <p:spPr>
          <a:xfrm>
            <a:off x="395536" y="1772816"/>
            <a:ext cx="8424936" cy="936104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동적 </a:t>
            </a:r>
            <a:r>
              <a:rPr lang="en-US" altLang="ko-KR" b="1" dirty="0">
                <a:solidFill>
                  <a:srgbClr val="FF0000"/>
                </a:solidFill>
              </a:rPr>
              <a:t>SQL</a:t>
            </a:r>
            <a:r>
              <a:rPr lang="ko-KR" altLang="en-US" b="1" dirty="0">
                <a:solidFill>
                  <a:srgbClr val="FF0000"/>
                </a:solidFill>
              </a:rPr>
              <a:t>을 사용하지 않는다</a:t>
            </a:r>
            <a:r>
              <a:rPr lang="en-US" altLang="ko-KR" dirty="0"/>
              <a:t>. </a:t>
            </a:r>
            <a:r>
              <a:rPr lang="ko-KR" altLang="en-US" dirty="0"/>
              <a:t>동적 </a:t>
            </a:r>
            <a:r>
              <a:rPr lang="en-US" altLang="ko-KR" dirty="0"/>
              <a:t>SQL</a:t>
            </a:r>
            <a:r>
              <a:rPr lang="ko-KR" altLang="en-US" dirty="0"/>
              <a:t>은 위 풀이처럼 </a:t>
            </a:r>
            <a:r>
              <a:rPr lang="ko-KR" altLang="en-US" dirty="0" err="1"/>
              <a:t>입력값을</a:t>
            </a:r>
            <a:r>
              <a:rPr lang="ko-KR" altLang="en-US" dirty="0"/>
              <a:t> 연결함으로써 </a:t>
            </a:r>
            <a:r>
              <a:rPr lang="en-US" altLang="ko-KR" dirty="0"/>
              <a:t>SQL </a:t>
            </a:r>
            <a:r>
              <a:rPr lang="ko-KR" altLang="en-US" dirty="0"/>
              <a:t>문장을 완성하는 방식이기 때문에 악의적 주입이 쉽게 일어난다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오각형 12"/>
          <p:cNvSpPr/>
          <p:nvPr/>
        </p:nvSpPr>
        <p:spPr>
          <a:xfrm>
            <a:off x="395536" y="2780928"/>
            <a:ext cx="8424936" cy="936104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안전한 웹사이트를 설계하고 구현한다</a:t>
            </a:r>
            <a:r>
              <a:rPr lang="en-US" altLang="ko-KR" dirty="0"/>
              <a:t>. </a:t>
            </a:r>
            <a:r>
              <a:rPr lang="ko-KR" altLang="en-US" dirty="0" err="1"/>
              <a:t>입력값마다</a:t>
            </a:r>
            <a:r>
              <a:rPr lang="ko-KR" altLang="en-US" dirty="0"/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적절한 검증 절차</a:t>
            </a:r>
            <a:r>
              <a:rPr lang="ko-KR" altLang="en-US" dirty="0"/>
              <a:t>를 적용하고 위험한 </a:t>
            </a:r>
            <a:r>
              <a:rPr lang="ko-KR" altLang="en-US" dirty="0" err="1"/>
              <a:t>입력값은</a:t>
            </a:r>
            <a:r>
              <a:rPr lang="ko-KR" altLang="en-US" dirty="0"/>
              <a:t> 위험하지 않은 값으로 치환하고 </a:t>
            </a:r>
            <a:r>
              <a:rPr lang="ko-KR" altLang="en-US" dirty="0" err="1"/>
              <a:t>입력값이</a:t>
            </a:r>
            <a:r>
              <a:rPr lang="ko-KR" altLang="en-US" dirty="0"/>
              <a:t> 허용범위 내에 있는지 검사하는 등의 사전 조치다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오각형 13"/>
          <p:cNvSpPr/>
          <p:nvPr/>
        </p:nvSpPr>
        <p:spPr>
          <a:xfrm>
            <a:off x="395536" y="3789040"/>
            <a:ext cx="8424936" cy="936104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데이터베이스의 </a:t>
            </a:r>
            <a:r>
              <a:rPr lang="ko-KR" altLang="en-US" b="1" dirty="0">
                <a:solidFill>
                  <a:srgbClr val="FF0000"/>
                </a:solidFill>
              </a:rPr>
              <a:t>에러 메시지를 노출하지 않는다</a:t>
            </a:r>
            <a:r>
              <a:rPr lang="en-US" altLang="ko-KR" dirty="0"/>
              <a:t>. </a:t>
            </a:r>
            <a:r>
              <a:rPr lang="ko-KR" altLang="en-US" dirty="0"/>
              <a:t>에러 메시지를 통해 중요한 데이터가 노출되는 경우가 많다</a:t>
            </a:r>
            <a:r>
              <a:rPr lang="en-US" altLang="ko-KR" dirty="0"/>
              <a:t>. </a:t>
            </a:r>
            <a:r>
              <a:rPr lang="ko-KR" altLang="en-US" dirty="0"/>
              <a:t>이를 악용하려는 시도도 많다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오각형 14"/>
          <p:cNvSpPr/>
          <p:nvPr/>
        </p:nvSpPr>
        <p:spPr>
          <a:xfrm>
            <a:off x="395536" y="4797152"/>
            <a:ext cx="8424936" cy="936104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웹 방화벽 </a:t>
            </a:r>
            <a:r>
              <a:rPr lang="en-US" altLang="ko-KR" b="1" dirty="0">
                <a:solidFill>
                  <a:srgbClr val="FF0000"/>
                </a:solidFill>
              </a:rPr>
              <a:t>WAF</a:t>
            </a:r>
            <a:r>
              <a:rPr lang="ko-KR" altLang="en-US" b="1" dirty="0">
                <a:solidFill>
                  <a:srgbClr val="FF0000"/>
                </a:solidFill>
              </a:rPr>
              <a:t>를 사용한다</a:t>
            </a:r>
            <a:r>
              <a:rPr lang="en-US" altLang="ko-KR" dirty="0"/>
              <a:t>. WAF</a:t>
            </a:r>
            <a:r>
              <a:rPr lang="ko-KR" altLang="en-US" dirty="0"/>
              <a:t>는 평상시 외에도 문제가 발생해 애플리케이션을 수정하는 동안에도 웹사이트를 지켜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오각형 15"/>
          <p:cNvSpPr/>
          <p:nvPr/>
        </p:nvSpPr>
        <p:spPr>
          <a:xfrm>
            <a:off x="395536" y="5805264"/>
            <a:ext cx="8424936" cy="936104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FF0000"/>
                </a:solidFill>
              </a:rPr>
              <a:t>웹 보안 취약점을 주기적으로 점검하라</a:t>
            </a:r>
            <a:r>
              <a:rPr lang="en-US" altLang="ko-KR" dirty="0"/>
              <a:t>. </a:t>
            </a:r>
            <a:r>
              <a:rPr lang="ko-KR" altLang="en-US" dirty="0"/>
              <a:t>아무리 안전하게 설계하고 구현한 웹사이트에도 보안 문제는 남아 있을 수 있으니 일상적으로 점검하고 진단하는 과정이 필요하다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23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500063"/>
            <a:ext cx="7429500" cy="1587"/>
          </a:xfrm>
          <a:prstGeom prst="line">
            <a:avLst/>
          </a:prstGeom>
          <a:ln w="15875">
            <a:solidFill>
              <a:srgbClr val="0041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7143750" y="-92075"/>
            <a:ext cx="2357438" cy="1449388"/>
            <a:chOff x="7143750" y="-92075"/>
            <a:chExt cx="2357438" cy="1449388"/>
          </a:xfrm>
        </p:grpSpPr>
        <p:pic>
          <p:nvPicPr>
            <p:cNvPr id="6148" name="图片 25" descr="1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43750" y="-92075"/>
              <a:ext cx="2357438" cy="1449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380312" y="209262"/>
              <a:ext cx="1714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보 안</a:t>
              </a:r>
              <a:endParaRPr lang="ko-KR" altLang="en-US" sz="28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467544" y="692696"/>
            <a:ext cx="5760640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ko-KR" altLang="en-US" sz="3000" dirty="0" smtClean="0">
                <a:solidFill>
                  <a:schemeClr val="tx1"/>
                </a:solidFill>
              </a:rPr>
              <a:t>웹 보안에 대한 개인적 의견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3" name="오각형 2"/>
          <p:cNvSpPr/>
          <p:nvPr/>
        </p:nvSpPr>
        <p:spPr>
          <a:xfrm>
            <a:off x="395536" y="1268760"/>
            <a:ext cx="8424936" cy="720080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최신 웹 취약점에 대해서 지속적으로 관심을 갖는다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06" y="2060848"/>
            <a:ext cx="8873490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70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500063"/>
            <a:ext cx="7429500" cy="1587"/>
          </a:xfrm>
          <a:prstGeom prst="line">
            <a:avLst/>
          </a:prstGeom>
          <a:ln w="15875">
            <a:solidFill>
              <a:srgbClr val="0041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7143750" y="-92075"/>
            <a:ext cx="2357438" cy="1449388"/>
            <a:chOff x="7143750" y="-92075"/>
            <a:chExt cx="2357438" cy="1449388"/>
          </a:xfrm>
        </p:grpSpPr>
        <p:pic>
          <p:nvPicPr>
            <p:cNvPr id="6148" name="图片 25" descr="1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43750" y="-92075"/>
              <a:ext cx="2357438" cy="1449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380312" y="209262"/>
              <a:ext cx="1714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보 안</a:t>
              </a:r>
              <a:endParaRPr lang="ko-KR" altLang="en-US" sz="28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467544" y="692696"/>
            <a:ext cx="5760640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ko-KR" altLang="en-US" sz="3000" dirty="0">
                <a:solidFill>
                  <a:schemeClr val="tx1"/>
                </a:solidFill>
              </a:rPr>
              <a:t>웹 보안에 대한 개인적 의견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3" name="오각형 2"/>
          <p:cNvSpPr/>
          <p:nvPr/>
        </p:nvSpPr>
        <p:spPr>
          <a:xfrm>
            <a:off x="395536" y="1268760"/>
            <a:ext cx="8424936" cy="720080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관리자 로그인 창을 노출 시키지 않는다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60848"/>
            <a:ext cx="7033964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811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43" descr="5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0"/>
            <a:ext cx="642938" cy="574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图片 42" descr="5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15188" y="0"/>
            <a:ext cx="642937" cy="574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8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5129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5130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5131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pic>
        <p:nvPicPr>
          <p:cNvPr id="5132" name="图片 21" descr="2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00188" y="2071688"/>
            <a:ext cx="2328862" cy="207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3" name="图片 23" descr="2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71688" y="2479675"/>
            <a:ext cx="1000125" cy="116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"/>
          <p:cNvGrpSpPr/>
          <p:nvPr/>
        </p:nvGrpSpPr>
        <p:grpSpPr>
          <a:xfrm>
            <a:off x="4929188" y="142875"/>
            <a:ext cx="3657600" cy="1625600"/>
            <a:chOff x="4929188" y="142875"/>
            <a:chExt cx="3657600" cy="1625600"/>
          </a:xfrm>
        </p:grpSpPr>
        <p:pic>
          <p:nvPicPr>
            <p:cNvPr id="5127" name="图片 46" descr="3.pn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929188" y="142875"/>
              <a:ext cx="3657600" cy="162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TextBox 1"/>
            <p:cNvSpPr txBox="1"/>
            <p:nvPr/>
          </p:nvSpPr>
          <p:spPr>
            <a:xfrm>
              <a:off x="5462339" y="683985"/>
              <a:ext cx="2422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개 요</a:t>
              </a:r>
              <a:endParaRPr lang="ko-KR" altLang="en-US" sz="32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500563" y="1681064"/>
            <a:ext cx="3657600" cy="1603920"/>
            <a:chOff x="4500563" y="1643063"/>
            <a:chExt cx="3657600" cy="1625600"/>
          </a:xfrm>
        </p:grpSpPr>
        <p:pic>
          <p:nvPicPr>
            <p:cNvPr id="5126" name="图片 45" descr="3.pn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00563" y="1643063"/>
              <a:ext cx="3657600" cy="162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5030291" y="2204864"/>
              <a:ext cx="2422029" cy="464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보안사고</a:t>
              </a:r>
              <a:endParaRPr lang="ko-KR" altLang="en-US" sz="32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88024" y="3243560"/>
            <a:ext cx="3870201" cy="1642289"/>
            <a:chOff x="5000625" y="3143250"/>
            <a:chExt cx="3657600" cy="1642289"/>
          </a:xfrm>
        </p:grpSpPr>
        <p:pic>
          <p:nvPicPr>
            <p:cNvPr id="5125" name="图片 44" descr="3.pn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00625" y="3143250"/>
              <a:ext cx="3657600" cy="162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5534347" y="3708321"/>
              <a:ext cx="242202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smtClean="0">
                  <a:solidFill>
                    <a:schemeClr val="bg1"/>
                  </a:solidFill>
                  <a:latin typeface="+mn-ea"/>
                  <a:ea typeface="+mn-ea"/>
                </a:rPr>
                <a:t>해킹 </a:t>
              </a:r>
              <a:r>
                <a:rPr lang="en-US" altLang="ko-KR" sz="32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&amp; </a:t>
              </a:r>
              <a:r>
                <a:rPr lang="ko-KR" altLang="en-US" sz="32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보안</a:t>
              </a:r>
              <a:endParaRPr lang="ko-KR" altLang="en-US" sz="32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929188" y="4714875"/>
            <a:ext cx="3657600" cy="1625600"/>
            <a:chOff x="4929188" y="4714875"/>
            <a:chExt cx="3657600" cy="1625600"/>
          </a:xfrm>
        </p:grpSpPr>
        <p:pic>
          <p:nvPicPr>
            <p:cNvPr id="5124" name="图片 41" descr="3.pn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929188" y="4714875"/>
              <a:ext cx="3657600" cy="162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5436096" y="5292497"/>
              <a:ext cx="2422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마치며</a:t>
              </a:r>
              <a:endParaRPr lang="ko-KR" altLang="en-US" sz="32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500063"/>
            <a:ext cx="7429500" cy="1587"/>
          </a:xfrm>
          <a:prstGeom prst="line">
            <a:avLst/>
          </a:prstGeom>
          <a:ln w="15875">
            <a:solidFill>
              <a:srgbClr val="0041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7143750" y="-92075"/>
            <a:ext cx="2357438" cy="1449388"/>
            <a:chOff x="7143750" y="-92075"/>
            <a:chExt cx="2357438" cy="1449388"/>
          </a:xfrm>
        </p:grpSpPr>
        <p:pic>
          <p:nvPicPr>
            <p:cNvPr id="6148" name="图片 25" descr="1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43750" y="-92075"/>
              <a:ext cx="2357438" cy="1449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380312" y="209262"/>
              <a:ext cx="1714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보 안</a:t>
              </a:r>
              <a:endParaRPr lang="ko-KR" altLang="en-US" sz="28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467544" y="692696"/>
            <a:ext cx="5760640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ko-KR" altLang="en-US" sz="3000" dirty="0">
                <a:solidFill>
                  <a:schemeClr val="tx1"/>
                </a:solidFill>
              </a:rPr>
              <a:t>웹 보안에 대한 개인적 의견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3" name="오각형 2"/>
          <p:cNvSpPr/>
          <p:nvPr/>
        </p:nvSpPr>
        <p:spPr>
          <a:xfrm>
            <a:off x="395536" y="1268760"/>
            <a:ext cx="8424936" cy="720080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보안에 돈을 아끼지 않는다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5362" name="Picture 2" descr="http://www.ddaily.co.kr/data/photos/cdn/20170626/art_14986911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15" y="2132856"/>
            <a:ext cx="6736045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82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500063"/>
            <a:ext cx="7429500" cy="1587"/>
          </a:xfrm>
          <a:prstGeom prst="line">
            <a:avLst/>
          </a:prstGeom>
          <a:ln w="15875">
            <a:solidFill>
              <a:srgbClr val="0041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7143750" y="-92075"/>
            <a:ext cx="2357438" cy="1449388"/>
            <a:chOff x="7143750" y="-92075"/>
            <a:chExt cx="2357438" cy="1449388"/>
          </a:xfrm>
        </p:grpSpPr>
        <p:pic>
          <p:nvPicPr>
            <p:cNvPr id="6148" name="图片 25" descr="1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43750" y="-92075"/>
              <a:ext cx="2357438" cy="1449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380312" y="209262"/>
              <a:ext cx="1714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보 안</a:t>
              </a:r>
              <a:endParaRPr lang="ko-KR" altLang="en-US" sz="28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467544" y="692696"/>
            <a:ext cx="6768752" cy="66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ko-KR" altLang="en-US" sz="3000" dirty="0" smtClean="0">
                <a:solidFill>
                  <a:schemeClr val="tx1"/>
                </a:solidFill>
              </a:rPr>
              <a:t>비밀번호 암호화 </a:t>
            </a:r>
            <a:r>
              <a:rPr lang="en-US" altLang="ko-KR" sz="3000" dirty="0" smtClean="0">
                <a:solidFill>
                  <a:schemeClr val="tx1"/>
                </a:solidFill>
              </a:rPr>
              <a:t>– </a:t>
            </a:r>
            <a:r>
              <a:rPr lang="ko-KR" altLang="en-US" sz="3000" dirty="0" smtClean="0">
                <a:solidFill>
                  <a:schemeClr val="tx1"/>
                </a:solidFill>
              </a:rPr>
              <a:t>클라이언트 관점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3" name="오각형 2"/>
          <p:cNvSpPr/>
          <p:nvPr/>
        </p:nvSpPr>
        <p:spPr>
          <a:xfrm>
            <a:off x="395536" y="1268760"/>
            <a:ext cx="8424936" cy="720080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특수 문자가 섞인 긴 암호를 사용한다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8434" name="Picture 2" descr="C:\Users\lih\Desktop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76872"/>
            <a:ext cx="8136904" cy="443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26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500063"/>
            <a:ext cx="7429500" cy="1587"/>
          </a:xfrm>
          <a:prstGeom prst="line">
            <a:avLst/>
          </a:prstGeom>
          <a:ln w="15875">
            <a:solidFill>
              <a:srgbClr val="0041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7143750" y="-92075"/>
            <a:ext cx="2357438" cy="1449388"/>
            <a:chOff x="7143750" y="-92075"/>
            <a:chExt cx="2357438" cy="1449388"/>
          </a:xfrm>
        </p:grpSpPr>
        <p:pic>
          <p:nvPicPr>
            <p:cNvPr id="6148" name="图片 25" descr="1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43750" y="-92075"/>
              <a:ext cx="2357438" cy="1449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380312" y="209262"/>
              <a:ext cx="1714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보 안</a:t>
              </a:r>
              <a:endParaRPr lang="ko-KR" altLang="en-US" sz="28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467544" y="692696"/>
            <a:ext cx="5760640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ko-KR" altLang="en-US" sz="3000" dirty="0" smtClean="0">
                <a:solidFill>
                  <a:schemeClr val="tx1"/>
                </a:solidFill>
              </a:rPr>
              <a:t>비밀번호 암호화 </a:t>
            </a:r>
            <a:r>
              <a:rPr lang="en-US" altLang="ko-KR" sz="3000" dirty="0" smtClean="0">
                <a:solidFill>
                  <a:schemeClr val="tx1"/>
                </a:solidFill>
              </a:rPr>
              <a:t>– </a:t>
            </a:r>
            <a:r>
              <a:rPr lang="ko-KR" altLang="en-US" sz="3000" dirty="0" smtClean="0">
                <a:solidFill>
                  <a:schemeClr val="tx1"/>
                </a:solidFill>
              </a:rPr>
              <a:t>서버 관점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3" name="오각형 2"/>
          <p:cNvSpPr/>
          <p:nvPr/>
        </p:nvSpPr>
        <p:spPr>
          <a:xfrm>
            <a:off x="395536" y="1268760"/>
            <a:ext cx="8424936" cy="720080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최신 암호화 기법들에 관심을 갖는다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83026"/>
            <a:ext cx="8277998" cy="1550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134966"/>
            <a:ext cx="8612580" cy="1382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007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500063"/>
            <a:ext cx="7429500" cy="1587"/>
          </a:xfrm>
          <a:prstGeom prst="line">
            <a:avLst/>
          </a:prstGeom>
          <a:ln w="15875">
            <a:solidFill>
              <a:srgbClr val="0041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7143750" y="-92075"/>
            <a:ext cx="2357438" cy="1449388"/>
            <a:chOff x="7143750" y="-92075"/>
            <a:chExt cx="2357438" cy="1449388"/>
          </a:xfrm>
        </p:grpSpPr>
        <p:pic>
          <p:nvPicPr>
            <p:cNvPr id="6148" name="图片 25" descr="1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43750" y="-92075"/>
              <a:ext cx="2357438" cy="1449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380312" y="209262"/>
              <a:ext cx="1714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마치며</a:t>
              </a:r>
              <a:endParaRPr lang="ko-KR" altLang="en-US" sz="28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467544" y="692696"/>
            <a:ext cx="5760640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ko-KR" altLang="en-US" sz="3000" dirty="0" smtClean="0">
                <a:solidFill>
                  <a:schemeClr val="tx1"/>
                </a:solidFill>
              </a:rPr>
              <a:t>소감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pic>
        <p:nvPicPr>
          <p:cNvPr id="20482" name="Picture 2" descr="Effective Communication Skills Training equals meeting of minds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334800"/>
            <a:ext cx="9159376" cy="555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824536"/>
            <a:ext cx="2803781" cy="2060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내용 개체 틀 3">
            <a:extLst>
              <a:ext uri="{FF2B5EF4-FFF2-40B4-BE49-F238E27FC236}">
                <a16:creationId xmlns="" xmlns:a16="http://schemas.microsoft.com/office/drawing/2014/main" id="{EFBB6223-290D-4743-A700-2AC3CD7F774D}"/>
              </a:ext>
            </a:extLst>
          </p:cNvPr>
          <p:cNvSpPr txBox="1">
            <a:spLocks/>
          </p:cNvSpPr>
          <p:nvPr/>
        </p:nvSpPr>
        <p:spPr>
          <a:xfrm>
            <a:off x="503548" y="1268760"/>
            <a:ext cx="8136904" cy="4968552"/>
          </a:xfrm>
          <a:prstGeom prst="rect">
            <a:avLst/>
          </a:prstGeom>
          <a:solidFill>
            <a:schemeClr val="tx2">
              <a:lumMod val="40000"/>
              <a:lumOff val="60000"/>
              <a:alpha val="52000"/>
            </a:schemeClr>
          </a:solidFill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endParaRPr lang="en-US" altLang="ko-KR" sz="18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800" dirty="0" smtClean="0"/>
              <a:t>이번 과제를 통해 평소에 조금 관심이 있었던 웹 보안에 대해서 더 알게 된 것 같아서 좋았다</a:t>
            </a:r>
            <a:r>
              <a:rPr lang="en-US" altLang="ko-KR" sz="18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800" dirty="0" smtClean="0"/>
              <a:t>나중에 개발자나 관리자가 된다면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귀찮더라도 최신 업데이트 사항들을 </a:t>
            </a:r>
            <a:endParaRPr lang="en-US" altLang="ko-KR" sz="1800" dirty="0" smtClean="0"/>
          </a:p>
          <a:p>
            <a:r>
              <a:rPr lang="en-US" altLang="ko-KR" sz="1800" dirty="0"/>
              <a:t> </a:t>
            </a:r>
            <a:r>
              <a:rPr lang="en-US" altLang="ko-KR" sz="1800" dirty="0" smtClean="0"/>
              <a:t>     </a:t>
            </a:r>
            <a:r>
              <a:rPr lang="ko-KR" altLang="en-US" sz="1800" dirty="0" smtClean="0"/>
              <a:t>항상 유지하도록 신경 써야 겠다 라는 생각이 들었다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smtClean="0"/>
              <a:t>보안사고는 회복하기 힘든 이미지 실추가 일어나기 때문에 개발에 투자</a:t>
            </a:r>
            <a:endParaRPr lang="en-US" altLang="ko-KR" sz="1800" dirty="0" smtClean="0"/>
          </a:p>
          <a:p>
            <a:r>
              <a:rPr lang="en-US" altLang="ko-KR" sz="1800" dirty="0"/>
              <a:t> </a:t>
            </a:r>
            <a:r>
              <a:rPr lang="en-US" altLang="ko-KR" sz="1800" dirty="0" smtClean="0"/>
              <a:t>     </a:t>
            </a:r>
            <a:r>
              <a:rPr lang="ko-KR" altLang="en-US" sz="1800" dirty="0" smtClean="0"/>
              <a:t>하는 비용만큼 보안에도 투자하는 것이 좋겠다는 생각이 들었다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smtClean="0"/>
              <a:t>사이버 공격 기법 중 웹 해킹이 굉장히 큰 비중을 차지하는 만큼 나중에 </a:t>
            </a:r>
            <a:endParaRPr lang="en-US" altLang="ko-KR" sz="1800" dirty="0"/>
          </a:p>
          <a:p>
            <a:r>
              <a:rPr lang="en-US" altLang="ko-KR" sz="1800" dirty="0" smtClean="0"/>
              <a:t>     </a:t>
            </a:r>
            <a:r>
              <a:rPr lang="ko-KR" altLang="en-US" sz="1800" dirty="0" smtClean="0"/>
              <a:t>회사를 다닐 때 개발 뿐만 아니라 보안에도 지속적인 관심을 가져야 겠다 </a:t>
            </a:r>
            <a:endParaRPr lang="en-US" altLang="ko-KR" sz="1800" dirty="0" smtClean="0"/>
          </a:p>
          <a:p>
            <a:r>
              <a:rPr lang="en-US" altLang="ko-KR" sz="1800" dirty="0"/>
              <a:t> </a:t>
            </a:r>
            <a:r>
              <a:rPr lang="en-US" altLang="ko-KR" sz="1800" dirty="0" smtClean="0"/>
              <a:t>    </a:t>
            </a:r>
            <a:r>
              <a:rPr lang="ko-KR" altLang="en-US" sz="1800" dirty="0" smtClean="0"/>
              <a:t>라는 생각이 들었다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76519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10" descr="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1288" y="1008063"/>
            <a:ext cx="6589712" cy="520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图片 11" descr="1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9850" y="825500"/>
            <a:ext cx="6589713" cy="520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图片 25" descr="1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750" y="-92075"/>
            <a:ext cx="2357438" cy="144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20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500063"/>
            <a:ext cx="7429500" cy="1587"/>
          </a:xfrm>
          <a:prstGeom prst="line">
            <a:avLst/>
          </a:prstGeom>
          <a:ln w="15875">
            <a:solidFill>
              <a:srgbClr val="0041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339752" y="3068960"/>
            <a:ext cx="451596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Q &amp; A</a:t>
            </a:r>
            <a:endParaRPr lang="ko-KR" altLang="en-US" sz="115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80312" y="209262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+mn-ea"/>
                <a:ea typeface="+mn-ea"/>
              </a:rPr>
              <a:t>마치며</a:t>
            </a:r>
            <a:endParaRPr lang="ko-KR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图片 25" descr="1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750" y="-92075"/>
            <a:ext cx="2357438" cy="144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7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8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9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200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500063"/>
            <a:ext cx="7429500" cy="1587"/>
          </a:xfrm>
          <a:prstGeom prst="line">
            <a:avLst/>
          </a:prstGeom>
          <a:ln w="15875">
            <a:solidFill>
              <a:srgbClr val="0041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339752" y="3068960"/>
            <a:ext cx="451596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Q &amp; A</a:t>
            </a:r>
            <a:endParaRPr lang="ko-KR" altLang="en-US" sz="115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80312" y="209262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+mn-ea"/>
                <a:ea typeface="+mn-ea"/>
              </a:rPr>
              <a:t>마치며</a:t>
            </a:r>
            <a:endParaRPr lang="ko-KR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 bwMode="auto">
          <a:xfrm>
            <a:off x="467544" y="692696"/>
            <a:ext cx="5760640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ko-KR" altLang="en-US" sz="3000" dirty="0" smtClean="0">
                <a:solidFill>
                  <a:schemeClr val="tx1"/>
                </a:solidFill>
              </a:rPr>
              <a:t>출처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13" name="모서리가 접힌 도형 12"/>
          <p:cNvSpPr/>
          <p:nvPr/>
        </p:nvSpPr>
        <p:spPr>
          <a:xfrm>
            <a:off x="179512" y="1304764"/>
            <a:ext cx="8843292" cy="5436604"/>
          </a:xfrm>
          <a:prstGeom prst="foldedCorne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b="1" dirty="0">
                <a:solidFill>
                  <a:srgbClr val="00417C"/>
                </a:solidFill>
              </a:rPr>
              <a:t>https://ko.wikipedia.org/wiki/%EB%BD%90%EB%BF%8C%EC%BB%A4%EB%AE%A4%EB%8B%88%EC%BC%80%EC%9D%B4%EC%85%98</a:t>
            </a:r>
          </a:p>
          <a:p>
            <a:endParaRPr lang="en-US" altLang="ko-KR" sz="1000" b="1" dirty="0">
              <a:solidFill>
                <a:srgbClr val="00417C"/>
              </a:solidFill>
            </a:endParaRPr>
          </a:p>
          <a:p>
            <a:r>
              <a:rPr lang="en-US" altLang="ko-KR" sz="1000" b="1" dirty="0">
                <a:solidFill>
                  <a:srgbClr val="00417C"/>
                </a:solidFill>
              </a:rPr>
              <a:t>https://namu.wiki/w/%EB%BD%90%EB%BF%8C%20%EA%B0%9C%EC%9D%B8%EC%A0%95%EB%B3%B4%20%ED%95%B4%ED%82%B9%20%EC%82%AC%EA%B1%B4</a:t>
            </a:r>
          </a:p>
          <a:p>
            <a:endParaRPr lang="en-US" altLang="ko-KR" sz="1000" b="1" dirty="0">
              <a:solidFill>
                <a:srgbClr val="00417C"/>
              </a:solidFill>
            </a:endParaRPr>
          </a:p>
          <a:p>
            <a:r>
              <a:rPr lang="en-US" altLang="ko-KR" sz="1000" b="1" dirty="0">
                <a:solidFill>
                  <a:srgbClr val="00417C"/>
                </a:solidFill>
              </a:rPr>
              <a:t>http://www.codeok.net/%ED%8C%A8%EC%8A%A4%EC%9B%8C%EB%93%9C%20%EB%B3%B4%EC%95%88%EC%9D%98%20%EA%B8%B0%EC%88%A0</a:t>
            </a:r>
          </a:p>
          <a:p>
            <a:endParaRPr lang="en-US" altLang="ko-KR" sz="1000" b="1" dirty="0">
              <a:solidFill>
                <a:srgbClr val="00417C"/>
              </a:solidFill>
            </a:endParaRPr>
          </a:p>
          <a:p>
            <a:r>
              <a:rPr lang="en-US" altLang="ko-KR" sz="1000" b="1" dirty="0">
                <a:solidFill>
                  <a:srgbClr val="00417C"/>
                </a:solidFill>
              </a:rPr>
              <a:t>http://www.kbench.com/?q=node/156303</a:t>
            </a:r>
          </a:p>
          <a:p>
            <a:endParaRPr lang="en-US" altLang="ko-KR" sz="1000" b="1" dirty="0">
              <a:solidFill>
                <a:srgbClr val="00417C"/>
              </a:solidFill>
            </a:endParaRPr>
          </a:p>
          <a:p>
            <a:r>
              <a:rPr lang="en-US" altLang="ko-KR" sz="1000" b="1" dirty="0">
                <a:solidFill>
                  <a:srgbClr val="00417C"/>
                </a:solidFill>
              </a:rPr>
              <a:t>https://www.exploit-db.com/searchsploit/</a:t>
            </a:r>
          </a:p>
          <a:p>
            <a:endParaRPr lang="en-US" altLang="ko-KR" sz="1000" b="1" dirty="0">
              <a:solidFill>
                <a:srgbClr val="00417C"/>
              </a:solidFill>
            </a:endParaRPr>
          </a:p>
          <a:p>
            <a:r>
              <a:rPr lang="en-US" altLang="ko-KR" sz="1000" b="1" dirty="0">
                <a:solidFill>
                  <a:srgbClr val="00417C"/>
                </a:solidFill>
              </a:rPr>
              <a:t>https://www.exploit-db.com/exploits/8000/</a:t>
            </a:r>
          </a:p>
          <a:p>
            <a:endParaRPr lang="en-US" altLang="ko-KR" sz="1000" b="1" dirty="0">
              <a:solidFill>
                <a:srgbClr val="00417C"/>
              </a:solidFill>
            </a:endParaRPr>
          </a:p>
          <a:p>
            <a:r>
              <a:rPr lang="en-US" altLang="ko-KR" sz="1000" b="1" dirty="0">
                <a:solidFill>
                  <a:srgbClr val="00417C"/>
                </a:solidFill>
              </a:rPr>
              <a:t>http://kaspyx.tistory.com/8</a:t>
            </a:r>
          </a:p>
          <a:p>
            <a:endParaRPr lang="en-US" altLang="ko-KR" sz="1000" b="1" dirty="0">
              <a:solidFill>
                <a:srgbClr val="00417C"/>
              </a:solidFill>
            </a:endParaRPr>
          </a:p>
          <a:p>
            <a:r>
              <a:rPr lang="en-US" altLang="ko-KR" sz="1000" b="1" dirty="0">
                <a:solidFill>
                  <a:srgbClr val="00417C"/>
                </a:solidFill>
              </a:rPr>
              <a:t>https://www.pentasecurity.co.kr/tag/%EC%9B%B9-%EA%B3%B5%EA%B2%A9-%EB%8F%99%ED%96%A5-%EB%B3%B4%EA%B3%A0%EC%84%9C/</a:t>
            </a:r>
          </a:p>
          <a:p>
            <a:endParaRPr lang="en-US" altLang="ko-KR" sz="1000" b="1" dirty="0">
              <a:solidFill>
                <a:srgbClr val="00417C"/>
              </a:solidFill>
            </a:endParaRPr>
          </a:p>
          <a:p>
            <a:r>
              <a:rPr lang="en-US" altLang="ko-KR" sz="1000" b="1" dirty="0">
                <a:solidFill>
                  <a:srgbClr val="00417C"/>
                </a:solidFill>
              </a:rPr>
              <a:t>http://tribal1012.tistory.com/150</a:t>
            </a:r>
          </a:p>
          <a:p>
            <a:endParaRPr lang="en-US" altLang="ko-KR" sz="1000" b="1" dirty="0">
              <a:solidFill>
                <a:srgbClr val="00417C"/>
              </a:solidFill>
            </a:endParaRPr>
          </a:p>
          <a:p>
            <a:r>
              <a:rPr lang="en-US" altLang="ko-KR" sz="1000" b="1" dirty="0">
                <a:solidFill>
                  <a:srgbClr val="00417C"/>
                </a:solidFill>
              </a:rPr>
              <a:t>http://dailyexploit.blogspot.kr/</a:t>
            </a:r>
          </a:p>
          <a:p>
            <a:endParaRPr lang="en-US" altLang="ko-KR" sz="1000" b="1" dirty="0">
              <a:solidFill>
                <a:srgbClr val="00417C"/>
              </a:solidFill>
            </a:endParaRPr>
          </a:p>
          <a:p>
            <a:r>
              <a:rPr lang="en-US" altLang="ko-KR" sz="1000" b="1" dirty="0">
                <a:solidFill>
                  <a:srgbClr val="00417C"/>
                </a:solidFill>
              </a:rPr>
              <a:t>http://7thspace.com/webmaster_tools/online_md5_encoder.html</a:t>
            </a:r>
          </a:p>
          <a:p>
            <a:endParaRPr lang="en-US" altLang="ko-KR" sz="1000" b="1" dirty="0">
              <a:solidFill>
                <a:srgbClr val="00417C"/>
              </a:solidFill>
            </a:endParaRPr>
          </a:p>
          <a:p>
            <a:r>
              <a:rPr lang="en-US" altLang="ko-KR" sz="1000" b="1" dirty="0">
                <a:solidFill>
                  <a:srgbClr val="00417C"/>
                </a:solidFill>
              </a:rPr>
              <a:t>http://www.md5online.org/</a:t>
            </a:r>
          </a:p>
          <a:p>
            <a:endParaRPr lang="en-US" altLang="ko-KR" sz="1000" b="1" dirty="0">
              <a:solidFill>
                <a:srgbClr val="00417C"/>
              </a:solidFill>
            </a:endParaRPr>
          </a:p>
          <a:p>
            <a:r>
              <a:rPr lang="en-US" altLang="ko-KR" sz="1000" b="1" dirty="0">
                <a:solidFill>
                  <a:srgbClr val="00417C"/>
                </a:solidFill>
              </a:rPr>
              <a:t>secure, </a:t>
            </a:r>
            <a:r>
              <a:rPr lang="en-US" altLang="ko-KR" sz="1000" b="1" dirty="0" err="1">
                <a:solidFill>
                  <a:srgbClr val="00417C"/>
                </a:solidFill>
              </a:rPr>
              <a:t>se!cure</a:t>
            </a:r>
            <a:r>
              <a:rPr lang="en-US" altLang="ko-KR" sz="1000" b="1" dirty="0">
                <a:solidFill>
                  <a:srgbClr val="00417C"/>
                </a:solidFill>
              </a:rPr>
              <a:t>@ qwerasdfzxcv123</a:t>
            </a:r>
          </a:p>
          <a:p>
            <a:endParaRPr lang="en-US" altLang="ko-KR" sz="1000" b="1" dirty="0">
              <a:solidFill>
                <a:srgbClr val="00417C"/>
              </a:solidFill>
            </a:endParaRPr>
          </a:p>
          <a:p>
            <a:r>
              <a:rPr lang="en-US" altLang="ko-KR" sz="1000" b="1" dirty="0">
                <a:solidFill>
                  <a:srgbClr val="00417C"/>
                </a:solidFill>
              </a:rPr>
              <a:t>http://creativeworks.tistory.com/entry/%EB%BD%90%EB%BF%8C%EB%A5%BC-%EB%AC%B4%EB%84%88%EB%9C%A8%EB%A0%B8%EB%8B%A4%EA%B3%A0-%ED%95%98%EB%8A%94-SQL-INJECTION-%EC%9D%B4%EB%9E%80</a:t>
            </a:r>
          </a:p>
          <a:p>
            <a:endParaRPr lang="en-US" altLang="ko-KR" sz="1000" b="1" dirty="0">
              <a:solidFill>
                <a:srgbClr val="00417C"/>
              </a:solidFill>
            </a:endParaRPr>
          </a:p>
          <a:p>
            <a:r>
              <a:rPr lang="en-US" altLang="ko-KR" sz="1000" b="1" dirty="0">
                <a:solidFill>
                  <a:srgbClr val="00417C"/>
                </a:solidFill>
              </a:rPr>
              <a:t>http://www.ddaily.co.kr/news/article.html?no=157582</a:t>
            </a:r>
          </a:p>
          <a:p>
            <a:endParaRPr lang="en-US" altLang="ko-KR" sz="1000" b="1" dirty="0">
              <a:solidFill>
                <a:srgbClr val="00417C"/>
              </a:solidFill>
            </a:endParaRPr>
          </a:p>
          <a:p>
            <a:r>
              <a:rPr lang="en-US" altLang="ko-KR" sz="1000" b="1" dirty="0">
                <a:solidFill>
                  <a:srgbClr val="00417C"/>
                </a:solidFill>
              </a:rPr>
              <a:t>http://coralstonetraining.com/communication-skills-training/</a:t>
            </a:r>
          </a:p>
          <a:p>
            <a:endParaRPr lang="en-US" altLang="ko-KR" sz="1000" b="1" dirty="0">
              <a:solidFill>
                <a:srgbClr val="00417C"/>
              </a:solidFill>
            </a:endParaRPr>
          </a:p>
          <a:p>
            <a:r>
              <a:rPr lang="en-US" altLang="ko-KR" sz="1000" b="1" dirty="0">
                <a:solidFill>
                  <a:srgbClr val="00417C"/>
                </a:solidFill>
              </a:rPr>
              <a:t>https://m.blog.naver.com/PostView.nhn?blogId=skinfosec2000&amp;logNo=221019505983&amp;proxyReferer=https%3A%2F%2Fwww.google.co.kr%2F</a:t>
            </a:r>
            <a:endParaRPr lang="en-US" altLang="ko-KR" sz="1000" b="1" dirty="0" smtClean="0">
              <a:solidFill>
                <a:srgbClr val="0041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50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500063"/>
            <a:ext cx="7429500" cy="1587"/>
          </a:xfrm>
          <a:prstGeom prst="line">
            <a:avLst/>
          </a:prstGeom>
          <a:ln w="15875">
            <a:solidFill>
              <a:srgbClr val="0041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7143750" y="-92075"/>
            <a:ext cx="2357438" cy="1449388"/>
            <a:chOff x="7143750" y="-92075"/>
            <a:chExt cx="2357438" cy="1449388"/>
          </a:xfrm>
        </p:grpSpPr>
        <p:pic>
          <p:nvPicPr>
            <p:cNvPr id="6148" name="图片 25" descr="1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43750" y="-92075"/>
              <a:ext cx="2357438" cy="1449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380312" y="209262"/>
              <a:ext cx="1714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개 요</a:t>
              </a:r>
              <a:endParaRPr lang="ko-KR" altLang="en-US" sz="32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39552" y="1124743"/>
            <a:ext cx="8064896" cy="2880321"/>
            <a:chOff x="539552" y="1357313"/>
            <a:chExt cx="8064896" cy="2448272"/>
          </a:xfrm>
        </p:grpSpPr>
        <p:sp>
          <p:nvSpPr>
            <p:cNvPr id="14" name="내용 개체 틀 2"/>
            <p:cNvSpPr txBox="1">
              <a:spLocks/>
            </p:cNvSpPr>
            <p:nvPr/>
          </p:nvSpPr>
          <p:spPr bwMode="auto">
            <a:xfrm>
              <a:off x="539552" y="1357313"/>
              <a:ext cx="1738536" cy="7005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algn="l">
                <a:buFont typeface="Wingdings" panose="05000000000000000000" pitchFamily="2" charset="2"/>
                <a:buChar char="ü"/>
              </a:pPr>
              <a:r>
                <a:rPr lang="ko-KR" altLang="en-US" sz="3000" dirty="0" smtClean="0">
                  <a:solidFill>
                    <a:schemeClr val="tx1"/>
                  </a:solidFill>
                </a:rPr>
                <a:t>소개</a:t>
              </a:r>
              <a:endParaRPr lang="en-US" altLang="ko-KR" sz="3000" dirty="0">
                <a:solidFill>
                  <a:schemeClr val="tx1"/>
                </a:solidFill>
              </a:endParaRPr>
            </a:p>
          </p:txBody>
        </p:sp>
        <p:sp>
          <p:nvSpPr>
            <p:cNvPr id="6" name="자유형 5"/>
            <p:cNvSpPr/>
            <p:nvPr/>
          </p:nvSpPr>
          <p:spPr>
            <a:xfrm>
              <a:off x="950976" y="1682495"/>
              <a:ext cx="7653472" cy="2123090"/>
            </a:xfrm>
            <a:custGeom>
              <a:avLst/>
              <a:gdLst>
                <a:gd name="connsiteX0" fmla="*/ 0 w 7181088"/>
                <a:gd name="connsiteY0" fmla="*/ 268224 h 2182368"/>
                <a:gd name="connsiteX1" fmla="*/ 0 w 7181088"/>
                <a:gd name="connsiteY1" fmla="*/ 2182368 h 2182368"/>
                <a:gd name="connsiteX2" fmla="*/ 7181088 w 7181088"/>
                <a:gd name="connsiteY2" fmla="*/ 2182368 h 2182368"/>
                <a:gd name="connsiteX3" fmla="*/ 7181088 w 7181088"/>
                <a:gd name="connsiteY3" fmla="*/ 0 h 2182368"/>
                <a:gd name="connsiteX4" fmla="*/ 1048512 w 7181088"/>
                <a:gd name="connsiteY4" fmla="*/ 0 h 2182368"/>
                <a:gd name="connsiteX5" fmla="*/ 1048512 w 7181088"/>
                <a:gd name="connsiteY5" fmla="*/ 268224 h 2182368"/>
                <a:gd name="connsiteX6" fmla="*/ 0 w 7181088"/>
                <a:gd name="connsiteY6" fmla="*/ 268224 h 218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1088" h="2182368">
                  <a:moveTo>
                    <a:pt x="0" y="268224"/>
                  </a:moveTo>
                  <a:lnTo>
                    <a:pt x="0" y="2182368"/>
                  </a:lnTo>
                  <a:lnTo>
                    <a:pt x="7181088" y="2182368"/>
                  </a:lnTo>
                  <a:lnTo>
                    <a:pt x="7181088" y="0"/>
                  </a:lnTo>
                  <a:lnTo>
                    <a:pt x="1048512" y="0"/>
                  </a:lnTo>
                  <a:lnTo>
                    <a:pt x="1048512" y="268224"/>
                  </a:lnTo>
                  <a:lnTo>
                    <a:pt x="0" y="26822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ko-KR" altLang="en-US" sz="2000" dirty="0" err="1" smtClean="0">
                  <a:solidFill>
                    <a:schemeClr val="tx1"/>
                  </a:solidFill>
                </a:rPr>
                <a:t>뽐뿌</a:t>
              </a:r>
              <a:r>
                <a:rPr lang="ko-KR" altLang="en-US" sz="2000" dirty="0" smtClean="0">
                  <a:solidFill>
                    <a:schemeClr val="tx1"/>
                  </a:solidFill>
                </a:rPr>
                <a:t> 커뮤니케이션은 </a:t>
              </a:r>
              <a:r>
                <a:rPr lang="en-US" altLang="ko-KR" sz="2000" dirty="0" smtClean="0">
                  <a:solidFill>
                    <a:schemeClr val="tx1"/>
                  </a:solidFill>
                </a:rPr>
                <a:t>2005</a:t>
              </a:r>
              <a:r>
                <a:rPr lang="ko-KR" altLang="en-US" sz="2000" dirty="0" smtClean="0">
                  <a:solidFill>
                    <a:schemeClr val="tx1"/>
                  </a:solidFill>
                </a:rPr>
                <a:t>년에 설립 되었다</a:t>
              </a:r>
              <a:r>
                <a:rPr lang="en-US" altLang="ko-KR" sz="2000" dirty="0" smtClean="0">
                  <a:solidFill>
                    <a:schemeClr val="tx1"/>
                  </a:solidFill>
                </a:rPr>
                <a:t>.</a:t>
              </a:r>
            </a:p>
            <a:p>
              <a:pPr marL="342900" indent="-342900" algn="just">
                <a:buFont typeface="Wingdings" panose="05000000000000000000" pitchFamily="2" charset="2"/>
                <a:buChar char="Ø"/>
              </a:pPr>
              <a:endParaRPr lang="en-US" altLang="ko-KR" sz="1500" dirty="0">
                <a:solidFill>
                  <a:schemeClr val="tx1"/>
                </a:solidFill>
              </a:endParaRPr>
            </a:p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ko-KR" altLang="en-US" sz="2000" dirty="0" smtClean="0">
                  <a:solidFill>
                    <a:schemeClr val="tx1"/>
                  </a:solidFill>
                </a:rPr>
                <a:t>이 웹사이트는 휴대폰 구매 정보</a:t>
              </a:r>
              <a:r>
                <a:rPr lang="en-US" altLang="ko-KR" sz="20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2000" dirty="0" smtClean="0">
                  <a:solidFill>
                    <a:schemeClr val="tx1"/>
                  </a:solidFill>
                </a:rPr>
                <a:t>상품 구매에 대한 소비자 의견이 주로 공유되고 있다</a:t>
              </a:r>
              <a:r>
                <a:rPr lang="en-US" altLang="ko-KR" sz="2000" dirty="0" smtClean="0">
                  <a:solidFill>
                    <a:schemeClr val="tx1"/>
                  </a:solidFill>
                </a:rPr>
                <a:t>.</a:t>
              </a:r>
            </a:p>
            <a:p>
              <a:pPr marL="342900" indent="-342900" algn="just">
                <a:buFont typeface="Wingdings" panose="05000000000000000000" pitchFamily="2" charset="2"/>
                <a:buChar char="Ø"/>
              </a:pPr>
              <a:endParaRPr lang="en-US" altLang="ko-KR" sz="1500" dirty="0">
                <a:solidFill>
                  <a:schemeClr val="tx1"/>
                </a:solidFill>
              </a:endParaRPr>
            </a:p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ko-KR" altLang="en-US" sz="2000" dirty="0" smtClean="0">
                  <a:solidFill>
                    <a:schemeClr val="tx1"/>
                  </a:solidFill>
                </a:rPr>
                <a:t>또한 </a:t>
              </a:r>
              <a:r>
                <a:rPr lang="en-US" altLang="ko-KR" sz="2000" dirty="0" smtClean="0">
                  <a:solidFill>
                    <a:schemeClr val="tx1"/>
                  </a:solidFill>
                </a:rPr>
                <a:t>2010</a:t>
              </a:r>
              <a:r>
                <a:rPr lang="ko-KR" altLang="en-US" sz="2000" dirty="0" smtClean="0">
                  <a:solidFill>
                    <a:schemeClr val="tx1"/>
                  </a:solidFill>
                </a:rPr>
                <a:t>년 </a:t>
              </a:r>
              <a:r>
                <a:rPr lang="ko-KR" altLang="en-US" sz="2000" dirty="0" err="1" smtClean="0">
                  <a:solidFill>
                    <a:schemeClr val="tx1"/>
                  </a:solidFill>
                </a:rPr>
                <a:t>머니투데이와</a:t>
              </a:r>
              <a:r>
                <a:rPr lang="ko-KR" altLang="en-US" sz="2000" dirty="0" smtClean="0">
                  <a:solidFill>
                    <a:schemeClr val="tx1"/>
                  </a:solidFill>
                </a:rPr>
                <a:t> 제휴를 맺고</a:t>
              </a:r>
              <a:r>
                <a:rPr lang="en-US" altLang="ko-KR" sz="20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2000" dirty="0" smtClean="0">
                  <a:solidFill>
                    <a:schemeClr val="tx1"/>
                  </a:solidFill>
                </a:rPr>
                <a:t>쇼핑몰 최저가 서비스를 시작했다</a:t>
              </a:r>
              <a:r>
                <a:rPr lang="en-US" altLang="ko-KR" sz="2000" dirty="0" smtClean="0">
                  <a:solidFill>
                    <a:schemeClr val="tx1"/>
                  </a:solidFill>
                </a:rPr>
                <a:t>.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39552" y="4149081"/>
            <a:ext cx="8064896" cy="2160239"/>
            <a:chOff x="539552" y="1357313"/>
            <a:chExt cx="8064896" cy="2160239"/>
          </a:xfrm>
        </p:grpSpPr>
        <p:sp>
          <p:nvSpPr>
            <p:cNvPr id="23" name="내용 개체 틀 2"/>
            <p:cNvSpPr txBox="1">
              <a:spLocks/>
            </p:cNvSpPr>
            <p:nvPr/>
          </p:nvSpPr>
          <p:spPr bwMode="auto">
            <a:xfrm>
              <a:off x="539552" y="1357313"/>
              <a:ext cx="2520280" cy="7005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algn="l">
                <a:buFont typeface="Wingdings" panose="05000000000000000000" pitchFamily="2" charset="2"/>
                <a:buChar char="ü"/>
              </a:pPr>
              <a:r>
                <a:rPr lang="ko-KR" altLang="en-US" sz="3000" dirty="0" smtClean="0">
                  <a:solidFill>
                    <a:schemeClr val="tx1"/>
                  </a:solidFill>
                </a:rPr>
                <a:t>보안사</a:t>
              </a:r>
              <a:r>
                <a:rPr lang="ko-KR" altLang="en-US" sz="3000" dirty="0">
                  <a:solidFill>
                    <a:schemeClr val="tx1"/>
                  </a:solidFill>
                </a:rPr>
                <a:t>고</a:t>
              </a:r>
              <a:endParaRPr lang="en-US" altLang="ko-KR" sz="3000" dirty="0">
                <a:solidFill>
                  <a:schemeClr val="tx1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950976" y="1933377"/>
              <a:ext cx="7653472" cy="1584175"/>
            </a:xfrm>
            <a:custGeom>
              <a:avLst/>
              <a:gdLst>
                <a:gd name="connsiteX0" fmla="*/ 0 w 7181088"/>
                <a:gd name="connsiteY0" fmla="*/ 268224 h 2182368"/>
                <a:gd name="connsiteX1" fmla="*/ 0 w 7181088"/>
                <a:gd name="connsiteY1" fmla="*/ 2182368 h 2182368"/>
                <a:gd name="connsiteX2" fmla="*/ 7181088 w 7181088"/>
                <a:gd name="connsiteY2" fmla="*/ 2182368 h 2182368"/>
                <a:gd name="connsiteX3" fmla="*/ 7181088 w 7181088"/>
                <a:gd name="connsiteY3" fmla="*/ 0 h 2182368"/>
                <a:gd name="connsiteX4" fmla="*/ 1048512 w 7181088"/>
                <a:gd name="connsiteY4" fmla="*/ 0 h 2182368"/>
                <a:gd name="connsiteX5" fmla="*/ 1048512 w 7181088"/>
                <a:gd name="connsiteY5" fmla="*/ 268224 h 2182368"/>
                <a:gd name="connsiteX6" fmla="*/ 0 w 7181088"/>
                <a:gd name="connsiteY6" fmla="*/ 268224 h 218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1088" h="2182368">
                  <a:moveTo>
                    <a:pt x="0" y="268224"/>
                  </a:moveTo>
                  <a:lnTo>
                    <a:pt x="0" y="2182368"/>
                  </a:lnTo>
                  <a:lnTo>
                    <a:pt x="7181088" y="2182368"/>
                  </a:lnTo>
                  <a:lnTo>
                    <a:pt x="7181088" y="0"/>
                  </a:lnTo>
                  <a:lnTo>
                    <a:pt x="1048512" y="0"/>
                  </a:lnTo>
                  <a:lnTo>
                    <a:pt x="1048512" y="268224"/>
                  </a:lnTo>
                  <a:lnTo>
                    <a:pt x="0" y="26822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altLang="ko-KR" sz="2000" dirty="0" smtClean="0">
                  <a:solidFill>
                    <a:schemeClr val="tx1"/>
                  </a:solidFill>
                </a:rPr>
                <a:t>2015</a:t>
              </a:r>
              <a:r>
                <a:rPr lang="ko-KR" altLang="en-US" sz="2000" dirty="0" smtClean="0">
                  <a:solidFill>
                    <a:schemeClr val="tx1"/>
                  </a:solidFill>
                </a:rPr>
                <a:t>년  </a:t>
              </a:r>
              <a:r>
                <a:rPr lang="en-US" altLang="ko-KR" sz="2000" dirty="0" smtClean="0">
                  <a:solidFill>
                    <a:schemeClr val="tx1"/>
                  </a:solidFill>
                </a:rPr>
                <a:t>9</a:t>
              </a:r>
              <a:r>
                <a:rPr lang="ko-KR" altLang="en-US" sz="20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2000" dirty="0" smtClean="0">
                  <a:solidFill>
                    <a:schemeClr val="tx1"/>
                  </a:solidFill>
                </a:rPr>
                <a:t>11</a:t>
              </a:r>
              <a:r>
                <a:rPr lang="ko-KR" altLang="en-US" sz="2000" dirty="0" smtClean="0">
                  <a:solidFill>
                    <a:schemeClr val="tx1"/>
                  </a:solidFill>
                </a:rPr>
                <a:t>일 </a:t>
              </a:r>
              <a:r>
                <a:rPr lang="en-US" altLang="ko-KR" sz="2000" dirty="0" smtClean="0">
                  <a:solidFill>
                    <a:schemeClr val="tx1"/>
                  </a:solidFill>
                </a:rPr>
                <a:t>196</a:t>
              </a:r>
              <a:r>
                <a:rPr lang="ko-KR" altLang="en-US" sz="2000" dirty="0" smtClean="0">
                  <a:solidFill>
                    <a:schemeClr val="tx1"/>
                  </a:solidFill>
                </a:rPr>
                <a:t>만 명의 아이디</a:t>
              </a:r>
              <a:r>
                <a:rPr lang="en-US" altLang="ko-KR" sz="20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2000" dirty="0" smtClean="0">
                  <a:solidFill>
                    <a:schemeClr val="tx1"/>
                  </a:solidFill>
                </a:rPr>
                <a:t>비밀번호</a:t>
              </a:r>
              <a:r>
                <a:rPr lang="en-US" altLang="ko-KR" sz="20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2000" dirty="0" smtClean="0">
                  <a:solidFill>
                    <a:schemeClr val="tx1"/>
                  </a:solidFill>
                </a:rPr>
                <a:t>생년월일</a:t>
              </a:r>
              <a:r>
                <a:rPr lang="en-US" altLang="ko-KR" sz="20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2000" dirty="0" err="1" smtClean="0">
                  <a:solidFill>
                    <a:schemeClr val="tx1"/>
                  </a:solidFill>
                </a:rPr>
                <a:t>이메일이</a:t>
              </a:r>
              <a:r>
                <a:rPr lang="ko-KR" altLang="en-US" sz="2000" dirty="0" smtClean="0">
                  <a:solidFill>
                    <a:schemeClr val="tx1"/>
                  </a:solidFill>
                </a:rPr>
                <a:t> 유출 되었다</a:t>
              </a:r>
              <a:r>
                <a:rPr lang="en-US" altLang="ko-KR" sz="2000" dirty="0" smtClean="0">
                  <a:solidFill>
                    <a:schemeClr val="tx1"/>
                  </a:solidFill>
                </a:rPr>
                <a:t>.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860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500063"/>
            <a:ext cx="7429500" cy="1587"/>
          </a:xfrm>
          <a:prstGeom prst="line">
            <a:avLst/>
          </a:prstGeom>
          <a:ln w="15875">
            <a:solidFill>
              <a:srgbClr val="0041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6915620" y="-92075"/>
            <a:ext cx="2624932" cy="1216819"/>
            <a:chOff x="7143750" y="-92075"/>
            <a:chExt cx="2357438" cy="1449388"/>
          </a:xfrm>
        </p:grpSpPr>
        <p:pic>
          <p:nvPicPr>
            <p:cNvPr id="6148" name="图片 25" descr="1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43750" y="-92075"/>
              <a:ext cx="2357438" cy="1449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7380312" y="209262"/>
              <a:ext cx="17145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smtClean="0">
                  <a:solidFill>
                    <a:schemeClr val="bg1"/>
                  </a:solidFill>
                  <a:latin typeface="+mn-ea"/>
                  <a:ea typeface="+mn-ea"/>
                </a:rPr>
                <a:t>보안사</a:t>
              </a:r>
              <a:r>
                <a:rPr lang="ko-KR" altLang="en-US" sz="3200" b="1">
                  <a:solidFill>
                    <a:schemeClr val="bg1"/>
                  </a:solidFill>
                  <a:latin typeface="+mn-ea"/>
                  <a:ea typeface="+mn-ea"/>
                </a:rPr>
                <a:t>고</a:t>
              </a:r>
              <a:endParaRPr lang="ko-KR" altLang="en-US" sz="32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8856984" cy="583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264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500063"/>
            <a:ext cx="7429500" cy="1587"/>
          </a:xfrm>
          <a:prstGeom prst="line">
            <a:avLst/>
          </a:prstGeom>
          <a:ln w="15875">
            <a:solidFill>
              <a:srgbClr val="0041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/>
          <p:cNvSpPr txBox="1">
            <a:spLocks/>
          </p:cNvSpPr>
          <p:nvPr/>
        </p:nvSpPr>
        <p:spPr bwMode="auto">
          <a:xfrm>
            <a:off x="539552" y="1124744"/>
            <a:ext cx="3456384" cy="700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ko-KR" altLang="en-US" sz="3000" smtClean="0">
                <a:solidFill>
                  <a:schemeClr val="tx1"/>
                </a:solidFill>
              </a:rPr>
              <a:t>보안사고의 원인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915620" y="-92075"/>
            <a:ext cx="2624932" cy="1216819"/>
            <a:chOff x="7143750" y="-92075"/>
            <a:chExt cx="2357438" cy="1449388"/>
          </a:xfrm>
        </p:grpSpPr>
        <p:pic>
          <p:nvPicPr>
            <p:cNvPr id="17" name="图片 25" descr="1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43750" y="-92075"/>
              <a:ext cx="2357438" cy="1449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7380312" y="209262"/>
              <a:ext cx="17145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smtClean="0">
                  <a:solidFill>
                    <a:schemeClr val="bg1"/>
                  </a:solidFill>
                  <a:latin typeface="+mn-ea"/>
                  <a:ea typeface="+mn-ea"/>
                </a:rPr>
                <a:t>보안사</a:t>
              </a:r>
              <a:r>
                <a:rPr lang="ko-KR" altLang="en-US" sz="3200" b="1">
                  <a:solidFill>
                    <a:schemeClr val="bg1"/>
                  </a:solidFill>
                  <a:latin typeface="+mn-ea"/>
                  <a:ea typeface="+mn-ea"/>
                </a:rPr>
                <a:t>고</a:t>
              </a:r>
              <a:endParaRPr lang="ko-KR" altLang="en-US" sz="32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aphicFrame>
        <p:nvGraphicFramePr>
          <p:cNvPr id="21" name="내용 개체 틀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72158"/>
              </p:ext>
            </p:extLst>
          </p:nvPr>
        </p:nvGraphicFramePr>
        <p:xfrm>
          <a:off x="467544" y="1960240"/>
          <a:ext cx="8229600" cy="4349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026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500063"/>
            <a:ext cx="7429500" cy="1587"/>
          </a:xfrm>
          <a:prstGeom prst="line">
            <a:avLst/>
          </a:prstGeom>
          <a:ln w="15875">
            <a:solidFill>
              <a:srgbClr val="0041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7143750" y="-92075"/>
            <a:ext cx="2357438" cy="1449388"/>
            <a:chOff x="7143750" y="-92075"/>
            <a:chExt cx="2357438" cy="1449388"/>
          </a:xfrm>
        </p:grpSpPr>
        <p:pic>
          <p:nvPicPr>
            <p:cNvPr id="6148" name="图片 25" descr="1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43750" y="-92075"/>
              <a:ext cx="2357438" cy="1449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380312" y="209262"/>
              <a:ext cx="1714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해 킹</a:t>
              </a:r>
              <a:endParaRPr lang="ko-KR" altLang="en-US" sz="28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539552" y="1124744"/>
            <a:ext cx="2304256" cy="700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ko-KR" altLang="en-US" sz="3000" dirty="0" smtClean="0">
                <a:solidFill>
                  <a:schemeClr val="tx1"/>
                </a:solidFill>
              </a:rPr>
              <a:t>시나리</a:t>
            </a:r>
            <a:r>
              <a:rPr lang="ko-KR" altLang="en-US" sz="3000" dirty="0">
                <a:solidFill>
                  <a:schemeClr val="tx1"/>
                </a:solidFill>
              </a:rPr>
              <a:t>오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pic>
        <p:nvPicPr>
          <p:cNvPr id="2050" name="Picture 2" descr="http://images.kbench.com:8080/kbench/article/2015_10/k156303p1n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48456"/>
            <a:ext cx="8555260" cy="384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839864" y="5733256"/>
            <a:ext cx="2884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▲ 출처 </a:t>
            </a:r>
            <a:r>
              <a:rPr lang="en-US" altLang="ko-KR" b="1" dirty="0"/>
              <a:t>: </a:t>
            </a:r>
            <a:r>
              <a:rPr lang="ko-KR" altLang="en-US" b="1" dirty="0" err="1"/>
              <a:t>미래창조과학부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978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500063"/>
            <a:ext cx="7429500" cy="1587"/>
          </a:xfrm>
          <a:prstGeom prst="line">
            <a:avLst/>
          </a:prstGeom>
          <a:ln w="15875">
            <a:solidFill>
              <a:srgbClr val="0041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7143750" y="-92075"/>
            <a:ext cx="2357438" cy="1449388"/>
            <a:chOff x="7143750" y="-92075"/>
            <a:chExt cx="2357438" cy="1449388"/>
          </a:xfrm>
        </p:grpSpPr>
        <p:pic>
          <p:nvPicPr>
            <p:cNvPr id="6148" name="图片 25" descr="1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43750" y="-92075"/>
              <a:ext cx="2357438" cy="1449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380312" y="209262"/>
              <a:ext cx="1714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해 킹</a:t>
              </a:r>
              <a:endParaRPr lang="ko-KR" altLang="en-US" sz="28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539552" y="1124744"/>
            <a:ext cx="5760640" cy="700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ko-KR" altLang="en-US" sz="3000" smtClean="0">
                <a:solidFill>
                  <a:schemeClr val="tx1"/>
                </a:solidFill>
              </a:rPr>
              <a:t>홈페이지 구조 및 취약점 파악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12131"/>
            <a:ext cx="8856984" cy="5001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646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500063"/>
            <a:ext cx="7429500" cy="1587"/>
          </a:xfrm>
          <a:prstGeom prst="line">
            <a:avLst/>
          </a:prstGeom>
          <a:ln w="15875">
            <a:solidFill>
              <a:srgbClr val="0041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7143750" y="-92075"/>
            <a:ext cx="2357438" cy="1449388"/>
            <a:chOff x="7143750" y="-92075"/>
            <a:chExt cx="2357438" cy="1449388"/>
          </a:xfrm>
        </p:grpSpPr>
        <p:pic>
          <p:nvPicPr>
            <p:cNvPr id="6148" name="图片 25" descr="1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43750" y="-92075"/>
              <a:ext cx="2357438" cy="1449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380312" y="209262"/>
              <a:ext cx="1714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해 킹</a:t>
              </a:r>
              <a:endParaRPr lang="ko-KR" altLang="en-US" sz="28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539552" y="1124744"/>
            <a:ext cx="5760640" cy="700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ko-KR" altLang="en-US" sz="3000" smtClean="0">
                <a:solidFill>
                  <a:schemeClr val="tx1"/>
                </a:solidFill>
              </a:rPr>
              <a:t>홈페이지 구조 및 취약점 파악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1155"/>
            <a:ext cx="71818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64" y="3404984"/>
            <a:ext cx="83820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686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61610" y="1700808"/>
            <a:ext cx="8102427" cy="46805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4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500063"/>
            <a:ext cx="7429500" cy="1587"/>
          </a:xfrm>
          <a:prstGeom prst="line">
            <a:avLst/>
          </a:prstGeom>
          <a:ln w="15875">
            <a:solidFill>
              <a:srgbClr val="0041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7143750" y="-92075"/>
            <a:ext cx="2357438" cy="1449388"/>
            <a:chOff x="7143750" y="-92075"/>
            <a:chExt cx="2357438" cy="1449388"/>
          </a:xfrm>
        </p:grpSpPr>
        <p:pic>
          <p:nvPicPr>
            <p:cNvPr id="6148" name="图片 25" descr="1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43750" y="-92075"/>
              <a:ext cx="2357438" cy="1449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380312" y="209262"/>
              <a:ext cx="1714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해 킹</a:t>
              </a:r>
              <a:endParaRPr lang="ko-KR" altLang="en-US" sz="28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539552" y="1124744"/>
            <a:ext cx="5760640" cy="700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ko-KR" altLang="en-US" sz="3000" smtClean="0">
                <a:solidFill>
                  <a:schemeClr val="tx1"/>
                </a:solidFill>
              </a:rPr>
              <a:t>홈페이지 구조 및 취약점 파악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12976"/>
            <a:ext cx="7458513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17918"/>
            <a:ext cx="7272808" cy="391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869160"/>
            <a:ext cx="2448272" cy="472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844824"/>
            <a:ext cx="7504834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829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4624</TotalTime>
  <Words>1164</Words>
  <Application>Microsoft Office PowerPoint</Application>
  <PresentationFormat>화면 슬라이드 쇼(4:3)</PresentationFormat>
  <Paragraphs>239</Paragraphs>
  <Slides>25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主题</vt:lpstr>
      <vt:lpstr>뽐뿌 웹사이트 보안사고 사례조사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bj</dc:creator>
  <cp:lastModifiedBy>lih</cp:lastModifiedBy>
  <cp:revision>370</cp:revision>
  <dcterms:created xsi:type="dcterms:W3CDTF">2013-10-30T09:04:50Z</dcterms:created>
  <dcterms:modified xsi:type="dcterms:W3CDTF">2017-10-30T08:23:14Z</dcterms:modified>
</cp:coreProperties>
</file>